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8" r:id="rId2"/>
    <p:sldMasterId id="2147483771" r:id="rId3"/>
    <p:sldMasterId id="2147483790" r:id="rId4"/>
    <p:sldMasterId id="2147483809" r:id="rId5"/>
    <p:sldMasterId id="2147483826" r:id="rId6"/>
    <p:sldMasterId id="2147484029" r:id="rId7"/>
  </p:sldMasterIdLst>
  <p:notesMasterIdLst>
    <p:notesMasterId r:id="rId31"/>
  </p:notesMasterIdLst>
  <p:handoutMasterIdLst>
    <p:handoutMasterId r:id="rId32"/>
  </p:handoutMasterIdLst>
  <p:sldIdLst>
    <p:sldId id="364" r:id="rId8"/>
    <p:sldId id="257" r:id="rId9"/>
    <p:sldId id="431" r:id="rId10"/>
    <p:sldId id="433" r:id="rId11"/>
    <p:sldId id="359" r:id="rId12"/>
    <p:sldId id="360" r:id="rId13"/>
    <p:sldId id="361" r:id="rId14"/>
    <p:sldId id="362" r:id="rId15"/>
    <p:sldId id="363" r:id="rId16"/>
    <p:sldId id="434" r:id="rId17"/>
    <p:sldId id="300" r:id="rId18"/>
    <p:sldId id="313" r:id="rId19"/>
    <p:sldId id="303" r:id="rId20"/>
    <p:sldId id="305" r:id="rId21"/>
    <p:sldId id="306" r:id="rId22"/>
    <p:sldId id="307" r:id="rId23"/>
    <p:sldId id="265" r:id="rId24"/>
    <p:sldId id="274" r:id="rId25"/>
    <p:sldId id="312" r:id="rId26"/>
    <p:sldId id="266" r:id="rId27"/>
    <p:sldId id="309" r:id="rId28"/>
    <p:sldId id="310" r:id="rId29"/>
    <p:sldId id="32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ACA"/>
    <a:srgbClr val="005C2A"/>
    <a:srgbClr val="00682F"/>
    <a:srgbClr val="1B69AE"/>
    <a:srgbClr val="124574"/>
    <a:srgbClr val="67190F"/>
    <a:srgbClr val="760000"/>
    <a:srgbClr val="323E1A"/>
    <a:srgbClr val="D20000"/>
    <a:srgbClr val="F4F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626" autoAdjust="0"/>
  </p:normalViewPr>
  <p:slideViewPr>
    <p:cSldViewPr showGuides="1">
      <p:cViewPr>
        <p:scale>
          <a:sx n="142" d="100"/>
          <a:sy n="142" d="100"/>
        </p:scale>
        <p:origin x="750" y="-1512"/>
      </p:cViewPr>
      <p:guideLst>
        <p:guide orient="horz" pos="2160"/>
        <p:guide pos="2880"/>
        <p:guide orient="horz" pos="2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FBA24-9F1C-4607-8E8C-86BCCD855A14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253DF-77F5-4902-9BEF-2C837234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270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ED1B-6A16-4FB9-9069-C055D04F870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22D2-3623-4DC0-84A8-13750A7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258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7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7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7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009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742952"/>
            <a:ext cx="8496944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Названия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26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6160"/>
            <a:ext cx="493769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507783"/>
            <a:ext cx="504056" cy="2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8" y="6501313"/>
            <a:ext cx="1090964" cy="2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6476916"/>
            <a:ext cx="277269" cy="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7" y="6459601"/>
            <a:ext cx="263239" cy="3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88934"/>
            <a:ext cx="720080" cy="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6" y="6475042"/>
            <a:ext cx="274638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453336"/>
            <a:ext cx="416669" cy="3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13" y="6453336"/>
            <a:ext cx="246743" cy="3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02" y="5827360"/>
            <a:ext cx="2432894" cy="4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Названия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92280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3769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8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35496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0" hasCustomPrompt="1"/>
          </p:nvPr>
        </p:nvSpPr>
        <p:spPr>
          <a:xfrm>
            <a:off x="251520" y="764704"/>
            <a:ext cx="8640960" cy="5616624"/>
          </a:xfrm>
        </p:spPr>
        <p:txBody>
          <a:bodyPr>
            <a:noAutofit/>
          </a:bodyPr>
          <a:lstStyle>
            <a:lvl1pPr marL="457200" indent="-457200">
              <a:buSzPct val="10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1" y="6491001"/>
            <a:ext cx="2581305" cy="3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1" y="6520259"/>
            <a:ext cx="6024159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6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8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0825" y="764703"/>
            <a:ext cx="8641655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35496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1" y="6491001"/>
            <a:ext cx="2581305" cy="3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1" y="6520259"/>
            <a:ext cx="6024159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84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119164"/>
            <a:ext cx="7992888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35496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1" y="6491001"/>
            <a:ext cx="2581305" cy="3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7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836712"/>
            <a:ext cx="4248472" cy="5544616"/>
          </a:xfrm>
        </p:spPr>
        <p:txBody>
          <a:bodyPr>
            <a:noAutofit/>
          </a:bodyPr>
          <a:lstStyle>
            <a:lvl1pPr marL="457200" indent="-457200">
              <a:buSzPct val="11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4644008" y="836712"/>
            <a:ext cx="4248472" cy="5544616"/>
          </a:xfrm>
        </p:spPr>
        <p:txBody>
          <a:bodyPr>
            <a:noAutofit/>
          </a:bodyPr>
          <a:lstStyle>
            <a:lvl1pPr marL="457200" indent="-457200">
              <a:buSzPct val="11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35496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1" y="6491001"/>
            <a:ext cx="2581305" cy="3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1" y="6520259"/>
            <a:ext cx="6024159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9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4" y="5013176"/>
            <a:ext cx="8659215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265" y="5579914"/>
            <a:ext cx="8659216" cy="8048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233264" y="188640"/>
            <a:ext cx="8659216" cy="4752528"/>
          </a:xfrm>
        </p:spPr>
        <p:txBody>
          <a:bodyPr>
            <a:noAutofit/>
          </a:bodyPr>
          <a:lstStyle>
            <a:lvl1pPr marL="457200" indent="-457200">
              <a:buSzPct val="11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35496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1" y="6491001"/>
            <a:ext cx="2581305" cy="3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1" y="6520259"/>
            <a:ext cx="6024159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4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556792"/>
            <a:ext cx="5335503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pic>
        <p:nvPicPr>
          <p:cNvPr id="24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6160"/>
            <a:ext cx="493769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507783"/>
            <a:ext cx="504056" cy="2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8" y="6501313"/>
            <a:ext cx="1090964" cy="2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6476916"/>
            <a:ext cx="277269" cy="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7" y="6459601"/>
            <a:ext cx="263239" cy="3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88934"/>
            <a:ext cx="720080" cy="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6" y="6475042"/>
            <a:ext cx="274638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453336"/>
            <a:ext cx="416669" cy="3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13" y="6453336"/>
            <a:ext cx="246743" cy="3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02" y="5827360"/>
            <a:ext cx="2432894" cy="4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251520" y="4581128"/>
            <a:ext cx="5335503" cy="1152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Названия организации докладчика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92280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28156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904EB8-1395-48F1-AA1E-67B902D1BE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4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73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568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8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0" hasCustomPrompt="1"/>
          </p:nvPr>
        </p:nvSpPr>
        <p:spPr>
          <a:xfrm>
            <a:off x="251520" y="764704"/>
            <a:ext cx="8640960" cy="5616624"/>
          </a:xfrm>
        </p:spPr>
        <p:txBody>
          <a:bodyPr>
            <a:noAutofit/>
          </a:bodyPr>
          <a:lstStyle>
            <a:lvl1pPr marL="457200" indent="-457200">
              <a:buSzPct val="10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4850" indent="-274638">
              <a:defRPr sz="1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>
                <a:latin typeface="Arial" pitchFamily="34" charset="0"/>
                <a:cs typeface="Arial" pitchFamily="34" charset="0"/>
              </a:rPr>
              <a:t>Уровень 5</a:t>
            </a:r>
            <a:endParaRPr lang="ru-RU" dirty="0"/>
          </a:p>
        </p:txBody>
      </p:sp>
      <p:sp>
        <p:nvSpPr>
          <p:cNvPr id="10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683568" y="6520259"/>
            <a:ext cx="6048672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8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485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64861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0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7378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97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10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9797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76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251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8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0825" y="764703"/>
            <a:ext cx="8641655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683568" y="6520259"/>
            <a:ext cx="6048672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7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10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2746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572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841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4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36725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42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51946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945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01.03.2019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7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960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3119164"/>
            <a:ext cx="864165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31640" y="6540803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12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12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25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73190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83159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1909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3119164"/>
            <a:ext cx="864165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53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568952" cy="4425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8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/>
              <a:t>Уровень 5</a:t>
            </a:r>
          </a:p>
        </p:txBody>
      </p:sp>
      <p:sp>
        <p:nvSpPr>
          <p:cNvPr id="5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90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95737" y="1124744"/>
            <a:ext cx="4824536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2229919" y="3501008"/>
            <a:ext cx="4790353" cy="50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21" name="Picture 2" descr="\\SERVER-FILE\Data-2\Event\___Полиграфия\Федоров\Логотипы\Инфострой\Инфострой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18155"/>
            <a:ext cx="71856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-FILE\Data-2\Event\___Полиграфия\Федоров\Логотипы\РЭУ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94679"/>
            <a:ext cx="397097" cy="3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SERVER-FILE\Data-2\Event\___Полиграфия\Федоров\Логотипы\ПМСофт\pmsoft_m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5" y="6272958"/>
            <a:ext cx="600001" cy="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SERVER-FILE\Data-2\Event\___Полиграфия\Федоров\Логотипы\PMI\pmi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4" y="6240452"/>
            <a:ext cx="659594" cy="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\\SERVER-FILE\Data-2\Event\___Полиграфия\Федоров\Логотипы\ORACLE Platinum_Partner_logos\Oracle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88706"/>
            <a:ext cx="864096" cy="1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\\SERVER-FILE\Data-2\Event\___Полиграфия\Федоров\Логотипы\ЕРМЦ\EPMC-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06" y="6205563"/>
            <a:ext cx="335725" cy="3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\\SERVER-FILE\Data-2\Event\___Полиграфия\Федоров\Логотипы\Москва\moscow_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89672"/>
            <a:ext cx="286306" cy="3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\\SERVER-FILE\Data-2\Event\___Полиграфия\Федоров\Логотипы\Наикс\НАИКС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31335"/>
            <a:ext cx="864096" cy="2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\\SERVER-FILE\Data-2\Event\___Полиграфия\Федоров\Логотипы\Совнет\Совне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87" y="6221523"/>
            <a:ext cx="277591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332656"/>
            <a:ext cx="4824536" cy="5040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  <a:endParaRPr lang="en-US" dirty="0"/>
          </a:p>
        </p:txBody>
      </p:sp>
      <p:sp>
        <p:nvSpPr>
          <p:cNvPr id="32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54028" y="908720"/>
            <a:ext cx="14536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1600" b="1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pic>
        <p:nvPicPr>
          <p:cNvPr id="49" name="Picture 8" descr="\\SERVER-FILE\Data-2\Event\___Полиграфия\Федоров\Логотипы\aacelogo\AACE - Tag  - two color 3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" y="260648"/>
            <a:ext cx="1453676" cy="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439212" y="6552408"/>
            <a:ext cx="14536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www.aace.pro</a:t>
            </a:r>
            <a:endParaRPr lang="ru-RU" sz="1000" u="sng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46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4521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9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764704"/>
            <a:ext cx="4248472" cy="5616624"/>
          </a:xfrm>
        </p:spPr>
        <p:txBody>
          <a:bodyPr>
            <a:noAutofit/>
          </a:bodyPr>
          <a:lstStyle>
            <a:lvl1pPr marL="457200" indent="-457200">
              <a:buSzPct val="11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4850" indent="-265113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>
                <a:latin typeface="Arial" pitchFamily="34" charset="0"/>
                <a:cs typeface="Arial" pitchFamily="34" charset="0"/>
              </a:rPr>
              <a:t>Уровень 5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4644008" y="764704"/>
            <a:ext cx="4248472" cy="5616624"/>
          </a:xfrm>
        </p:spPr>
        <p:txBody>
          <a:bodyPr>
            <a:noAutofit/>
          </a:bodyPr>
          <a:lstStyle>
            <a:lvl1pPr marL="457200" indent="-457200">
              <a:buSzPct val="110000"/>
              <a:buFont typeface="Arial" pitchFamily="34" charset="0"/>
              <a:buChar char="−"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marR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5240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4850" indent="-228600">
              <a:defRPr sz="1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>
                <a:latin typeface="Arial" pitchFamily="34" charset="0"/>
                <a:cs typeface="Arial" pitchFamily="34" charset="0"/>
              </a:rPr>
              <a:t>Уровень 5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38"/>
            <a:ext cx="8640960" cy="7060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683568" y="6520259"/>
            <a:ext cx="6048672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96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3096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54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61505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7935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01.03.2019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7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63414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3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3710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4666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00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4" y="5013176"/>
            <a:ext cx="8659215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265" y="5579914"/>
            <a:ext cx="8659216" cy="8048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233264" y="188640"/>
            <a:ext cx="8659216" cy="4752528"/>
          </a:xfrm>
        </p:spPr>
        <p:txBody>
          <a:bodyPr>
            <a:noAutofit/>
          </a:bodyPr>
          <a:lstStyle>
            <a:lvl1pPr marL="0" indent="0">
              <a:buSzPct val="110000"/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4000" indent="-266700">
              <a:buFont typeface="Arial" pitchFamily="34" charset="0"/>
              <a:buChar char="•"/>
              <a:tabLst>
                <a:tab pos="15240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endParaRPr lang="ru-RU" dirty="0"/>
          </a:p>
        </p:txBody>
      </p:sp>
      <p:sp>
        <p:nvSpPr>
          <p:cNvPr id="15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683568" y="6520259"/>
            <a:ext cx="6048672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44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568952" cy="4425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54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/>
              <a:t>Уровень 5</a:t>
            </a:r>
          </a:p>
        </p:txBody>
      </p:sp>
      <p:sp>
        <p:nvSpPr>
          <p:cNvPr id="5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95737" y="1124744"/>
            <a:ext cx="4824536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2229919" y="3501008"/>
            <a:ext cx="4790353" cy="50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21" name="Picture 2" descr="\\SERVER-FILE\Data-2\Event\___Полиграфия\Федоров\Логотипы\Инфострой\Инфострой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18155"/>
            <a:ext cx="71856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-FILE\Data-2\Event\___Полиграфия\Федоров\Логотипы\РЭУ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94679"/>
            <a:ext cx="397097" cy="3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SERVER-FILE\Data-2\Event\___Полиграфия\Федоров\Логотипы\ПМСофт\pmsoft_m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5" y="6272958"/>
            <a:ext cx="600001" cy="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SERVER-FILE\Data-2\Event\___Полиграфия\Федоров\Логотипы\PMI\pmi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4" y="6240452"/>
            <a:ext cx="659594" cy="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\\SERVER-FILE\Data-2\Event\___Полиграфия\Федоров\Логотипы\ORACLE Platinum_Partner_logos\Oracle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88706"/>
            <a:ext cx="864096" cy="1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\\SERVER-FILE\Data-2\Event\___Полиграфия\Федоров\Логотипы\ЕРМЦ\EPMC-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06" y="6205563"/>
            <a:ext cx="335725" cy="3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\\SERVER-FILE\Data-2\Event\___Полиграфия\Федоров\Логотипы\Москва\moscow_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89672"/>
            <a:ext cx="286306" cy="3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\\SERVER-FILE\Data-2\Event\___Полиграфия\Федоров\Логотипы\Наикс\НАИКС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31335"/>
            <a:ext cx="864096" cy="2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\\SERVER-FILE\Data-2\Event\___Полиграфия\Федоров\Логотипы\Совнет\Совне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87" y="6221523"/>
            <a:ext cx="277591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332656"/>
            <a:ext cx="4824536" cy="5040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  <a:endParaRPr lang="en-US" dirty="0"/>
          </a:p>
        </p:txBody>
      </p:sp>
      <p:sp>
        <p:nvSpPr>
          <p:cNvPr id="32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54028" y="908720"/>
            <a:ext cx="14536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1600" b="1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pic>
        <p:nvPicPr>
          <p:cNvPr id="49" name="Picture 8" descr="\\SERVER-FILE\Data-2\Event\___Полиграфия\Федоров\Логотипы\aacelogo\AACE - Tag  - two color 3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" y="260648"/>
            <a:ext cx="1453676" cy="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439212" y="6552408"/>
            <a:ext cx="14536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www.aace.pro</a:t>
            </a:r>
            <a:endParaRPr lang="ru-RU" sz="1000" u="sng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13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3119164"/>
            <a:ext cx="864165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12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4521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91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3096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54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61505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793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556792"/>
            <a:ext cx="5335503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251520" y="4581128"/>
            <a:ext cx="5335503" cy="1152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59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01.03.2019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7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63414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6520259"/>
            <a:ext cx="395536" cy="29311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6561312"/>
            <a:ext cx="1933233" cy="1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3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3710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4666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19" y="1742952"/>
            <a:ext cx="864165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3" y="65444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093296"/>
            <a:ext cx="9144000" cy="2877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6153939"/>
            <a:ext cx="370018" cy="1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8" y="6157861"/>
            <a:ext cx="800855" cy="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6132260"/>
            <a:ext cx="203538" cy="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6123404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3" y="6126126"/>
            <a:ext cx="603856" cy="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5" y="6123404"/>
            <a:ext cx="305869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4" y="6128651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6159091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6136106"/>
            <a:ext cx="201606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4486"/>
            <a:ext cx="2887027" cy="2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527"/>
            <a:ext cx="91440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009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3119164"/>
            <a:ext cx="864165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25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568952" cy="4425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5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  <a:p>
            <a:pPr lvl="4"/>
            <a:r>
              <a:rPr lang="ru-RU" dirty="0"/>
              <a:t>Уровень 5</a:t>
            </a:r>
          </a:p>
        </p:txBody>
      </p:sp>
      <p:sp>
        <p:nvSpPr>
          <p:cNvPr id="5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© 201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АО 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ПМСОФТ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”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pmsoft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ru-RU" sz="900" dirty="0" err="1">
                <a:solidFill>
                  <a:prstClr val="black"/>
                </a:solidFill>
                <a:latin typeface="Arial" charset="0"/>
                <a:cs typeface="Arial" charset="0"/>
              </a:rPr>
              <a:t>ru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900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3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95737" y="1124744"/>
            <a:ext cx="4824536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2229919" y="3501008"/>
            <a:ext cx="4790353" cy="50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21" name="Picture 2" descr="\\SERVER-FILE\Data-2\Event\___Полиграфия\Федоров\Логотипы\Инфострой\Инфострой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18155"/>
            <a:ext cx="71856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-FILE\Data-2\Event\___Полиграфия\Федоров\Логотипы\РЭУ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94679"/>
            <a:ext cx="397097" cy="3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SERVER-FILE\Data-2\Event\___Полиграфия\Федоров\Логотипы\ПМСофт\pmsoft_m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5" y="6272958"/>
            <a:ext cx="600001" cy="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SERVER-FILE\Data-2\Event\___Полиграфия\Федоров\Логотипы\PMI\pmi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4" y="6240452"/>
            <a:ext cx="659594" cy="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\\SERVER-FILE\Data-2\Event\___Полиграфия\Федоров\Логотипы\ORACLE Platinum_Partner_logos\Oracle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88706"/>
            <a:ext cx="864096" cy="1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\\SERVER-FILE\Data-2\Event\___Полиграфия\Федоров\Логотипы\ЕРМЦ\EPMC-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06" y="6205563"/>
            <a:ext cx="335725" cy="3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\\SERVER-FILE\Data-2\Event\___Полиграфия\Федоров\Логотипы\Москва\moscow_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89672"/>
            <a:ext cx="286306" cy="3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\\SERVER-FILE\Data-2\Event\___Полиграфия\Федоров\Логотипы\Наикс\НАИКС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31335"/>
            <a:ext cx="864096" cy="2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\\SERVER-FILE\Data-2\Event\___Полиграфия\Федоров\Логотипы\Совнет\Совне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87" y="6221523"/>
            <a:ext cx="277591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332656"/>
            <a:ext cx="4824536" cy="5040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  <a:endParaRPr lang="en-US" dirty="0"/>
          </a:p>
        </p:txBody>
      </p:sp>
      <p:sp>
        <p:nvSpPr>
          <p:cNvPr id="32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6" y="210057"/>
            <a:ext cx="1656184" cy="7196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54028" y="908720"/>
            <a:ext cx="14536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1600" b="1" dirty="0">
              <a:solidFill>
                <a:srgbClr val="44546A">
                  <a:lumMod val="75000"/>
                  <a:lumOff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ctr"/>
            <a:r>
              <a:rPr lang="ru-RU" sz="1000" b="1" dirty="0">
                <a:solidFill>
                  <a:srgbClr val="44546A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pic>
        <p:nvPicPr>
          <p:cNvPr id="49" name="Picture 8" descr="\\SERVER-FILE\Data-2\Event\___Полиграфия\Федоров\Логотипы\aacelogo\AACE - Tag  - two color 3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" y="260648"/>
            <a:ext cx="1453676" cy="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439212" y="6552408"/>
            <a:ext cx="14536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www.aace.pro</a:t>
            </a:r>
            <a:endParaRPr lang="ru-RU" sz="1000" u="sng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1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41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87657477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65317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2384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4523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0645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38696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20350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7149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27984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9969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742952"/>
            <a:ext cx="8496944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Названия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3429001"/>
            <a:ext cx="5040560" cy="723445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149081"/>
            <a:ext cx="4320480" cy="6480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26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6160"/>
            <a:ext cx="493769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507783"/>
            <a:ext cx="504056" cy="2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8" y="6501313"/>
            <a:ext cx="1090964" cy="2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6476916"/>
            <a:ext cx="277269" cy="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7" y="6459601"/>
            <a:ext cx="263239" cy="3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88934"/>
            <a:ext cx="720080" cy="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6" y="6475042"/>
            <a:ext cx="274638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453336"/>
            <a:ext cx="416669" cy="3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13" y="6453336"/>
            <a:ext cx="246743" cy="3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02" y="5827360"/>
            <a:ext cx="2432894" cy="4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2656"/>
            <a:ext cx="6768752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Названия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92280" y="210057"/>
            <a:ext cx="1656184" cy="71967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34272752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84914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3330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45486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19445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070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15021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0939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51520" y="476672"/>
            <a:ext cx="7200800" cy="86409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568952" cy="4425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2824" y="639336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© 201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6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АО 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“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ПМСОФТ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”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9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www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pmsoft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ru-RU" sz="9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ru</a:t>
            </a:r>
            <a:r>
              <a:rPr lang="ru-RU" sz="9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ru-RU" sz="900" b="0" dirty="0">
              <a:solidFill>
                <a:schemeClr val="tx2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636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3119164"/>
            <a:ext cx="864165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2400" b="1" baseline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3528" y="6308725"/>
            <a:ext cx="3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000" b="1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БИЗНЕС-ФОРУМ</a:t>
            </a:r>
          </a:p>
          <a:p>
            <a:pPr algn="l"/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СТОИМОСТНОМУ ИНЖИНИРИНГУ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8569325" y="6354891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32E91D0-5F79-43FB-9417-18192D4943EA}" type="slidenum">
              <a:rPr lang="fr-FR" sz="1400" b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fr-FR" sz="14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683568" y="6520259"/>
            <a:ext cx="6048672" cy="2931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91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7" r:id="rId6"/>
    <p:sldLayoutId id="2147483659" r:id="rId7"/>
    <p:sldLayoutId id="2147483699" r:id="rId8"/>
    <p:sldLayoutId id="214748371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1" y="6484449"/>
            <a:ext cx="6024159" cy="333334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0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7" r:id="rId8"/>
    <p:sldLayoutId id="2147483757" r:id="rId9"/>
    <p:sldLayoutId id="2147483876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7" r:id="rId15"/>
    <p:sldLayoutId id="2147483808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3" r:id="rId13"/>
    <p:sldLayoutId id="2147483824" r:id="rId14"/>
    <p:sldLayoutId id="2147483825" r:id="rId15"/>
    <p:sldLayoutId id="2147483875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63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6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8.emf"/><Relationship Id="rId11" Type="http://schemas.openxmlformats.org/officeDocument/2006/relationships/image" Target="../media/image61.emf"/><Relationship Id="rId5" Type="http://schemas.openxmlformats.org/officeDocument/2006/relationships/image" Target="../media/image47.emf"/><Relationship Id="rId10" Type="http://schemas.openxmlformats.org/officeDocument/2006/relationships/image" Target="../media/image60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emf"/><Relationship Id="rId7" Type="http://schemas.openxmlformats.org/officeDocument/2006/relationships/image" Target="../media/image7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67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0.emf"/><Relationship Id="rId11" Type="http://schemas.openxmlformats.org/officeDocument/2006/relationships/image" Target="../media/image78.emf"/><Relationship Id="rId5" Type="http://schemas.openxmlformats.org/officeDocument/2006/relationships/image" Target="../media/image69.emf"/><Relationship Id="rId10" Type="http://schemas.openxmlformats.org/officeDocument/2006/relationships/image" Target="../media/image77.emf"/><Relationship Id="rId4" Type="http://schemas.openxmlformats.org/officeDocument/2006/relationships/image" Target="../media/image68.emf"/><Relationship Id="rId9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7886700" cy="3096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b="1" dirty="0">
                <a:ea typeface="Calibri"/>
              </a:rPr>
              <a:t>Практика использования </a:t>
            </a:r>
            <a:r>
              <a:rPr lang="ru-RU" sz="3300" dirty="0">
                <a:solidFill>
                  <a:srgbClr val="FF0000"/>
                </a:solidFill>
                <a:ea typeface="Calibri"/>
              </a:rPr>
              <a:t>Комплекса PMProgress </a:t>
            </a:r>
            <a:r>
              <a:rPr lang="en-US" sz="3300" dirty="0">
                <a:solidFill>
                  <a:srgbClr val="1F497D"/>
                </a:solidFill>
                <a:ea typeface="Calibri"/>
              </a:rPr>
              <a:t/>
            </a:r>
            <a:br>
              <a:rPr lang="en-US" sz="3300" dirty="0">
                <a:solidFill>
                  <a:srgbClr val="1F497D"/>
                </a:solidFill>
                <a:ea typeface="Calibri"/>
              </a:rPr>
            </a:br>
            <a:r>
              <a:rPr lang="ru-RU" sz="3300" b="1" dirty="0"/>
              <a:t>на примере кейсов</a:t>
            </a:r>
            <a:r>
              <a:rPr lang="ru-RU" sz="3300" dirty="0">
                <a:ea typeface="Calibri"/>
              </a:rPr>
              <a:t>: </a:t>
            </a:r>
            <a:r>
              <a:rPr lang="en-US" sz="2800" dirty="0">
                <a:ea typeface="Calibri"/>
              </a:rPr>
              <a:t/>
            </a:r>
            <a:br>
              <a:rPr lang="en-US" sz="2800" dirty="0">
                <a:ea typeface="Calibri"/>
              </a:rPr>
            </a:br>
            <a:r>
              <a:rPr lang="en-US" sz="2800" dirty="0">
                <a:ea typeface="Calibri"/>
              </a:rPr>
              <a:t/>
            </a:r>
            <a:br>
              <a:rPr lang="en-US" sz="2800" dirty="0">
                <a:ea typeface="Calibri"/>
              </a:rPr>
            </a:br>
            <a:r>
              <a:rPr lang="ru-RU" sz="2800" b="1" dirty="0">
                <a:solidFill>
                  <a:srgbClr val="0070C0"/>
                </a:solidFill>
                <a:ea typeface="Calibri"/>
              </a:rPr>
              <a:t>«Автоматизация оценки трудозатрат </a:t>
            </a:r>
            <a:r>
              <a:rPr lang="en-US" sz="2800" b="1" dirty="0">
                <a:solidFill>
                  <a:srgbClr val="0070C0"/>
                </a:solidFill>
                <a:ea typeface="Calibri"/>
              </a:rPr>
              <a:t/>
            </a:r>
            <a:br>
              <a:rPr lang="en-US" sz="2800" b="1" dirty="0">
                <a:solidFill>
                  <a:srgbClr val="0070C0"/>
                </a:solidFill>
                <a:ea typeface="Calibri"/>
              </a:rPr>
            </a:br>
            <a:r>
              <a:rPr lang="ru-RU" sz="2800" b="1" dirty="0">
                <a:solidFill>
                  <a:srgbClr val="0070C0"/>
                </a:solidFill>
                <a:ea typeface="Calibri"/>
              </a:rPr>
              <a:t>работ по проектированию»</a:t>
            </a:r>
            <a:r>
              <a:rPr lang="ru-RU" sz="2800" b="1" dirty="0">
                <a:ea typeface="Calibri"/>
              </a:rPr>
              <a:t> </a:t>
            </a:r>
            <a:r>
              <a:rPr lang="en-US" sz="2800" b="1" dirty="0">
                <a:ea typeface="Calibri"/>
              </a:rPr>
              <a:t> </a:t>
            </a:r>
            <a:endParaRPr lang="ru-RU" sz="2800" b="1" dirty="0">
              <a:ea typeface="Calibri"/>
            </a:endParaRPr>
          </a:p>
          <a:p>
            <a:pPr algn="ctr"/>
            <a:r>
              <a:rPr lang="ru-RU" sz="2800" b="1" dirty="0">
                <a:ea typeface="Calibri"/>
              </a:rPr>
              <a:t>и </a:t>
            </a:r>
          </a:p>
          <a:p>
            <a:pPr algn="ctr"/>
            <a:r>
              <a:rPr lang="en-US" sz="2800" b="1" dirty="0">
                <a:ea typeface="Calibri"/>
              </a:rPr>
              <a:t/>
            </a:r>
            <a:br>
              <a:rPr lang="en-US" sz="2800" b="1" dirty="0">
                <a:ea typeface="Calibri"/>
              </a:rPr>
            </a:br>
            <a:r>
              <a:rPr lang="ru-RU" sz="2800" b="1" dirty="0">
                <a:solidFill>
                  <a:srgbClr val="7030A0"/>
                </a:solidFill>
                <a:ea typeface="Calibri"/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Учёт выполнения сметной документации по СМР</a:t>
            </a:r>
            <a:r>
              <a:rPr lang="ru-RU" sz="2800" b="1" dirty="0">
                <a:solidFill>
                  <a:srgbClr val="7030A0"/>
                </a:solidFill>
                <a:ea typeface="Calibri"/>
              </a:rPr>
              <a:t>»</a:t>
            </a:r>
            <a:endParaRPr lang="ru-RU" sz="2600" b="1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46C27A-E4DB-4CBE-8D21-D5887E723143}"/>
              </a:ext>
            </a:extLst>
          </p:cNvPr>
          <p:cNvSpPr/>
          <p:nvPr/>
        </p:nvSpPr>
        <p:spPr>
          <a:xfrm>
            <a:off x="2123728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Филатова Ирина Борисовна</a:t>
            </a:r>
            <a:endParaRPr lang="en-US" b="1" dirty="0"/>
          </a:p>
          <a:p>
            <a:r>
              <a:rPr lang="ru-RU" b="1" dirty="0"/>
              <a:t>Руководитель отдела внедрения ГК ИнфоСтрой</a:t>
            </a:r>
          </a:p>
        </p:txBody>
      </p:sp>
    </p:spTree>
    <p:extLst>
      <p:ext uri="{BB962C8B-B14F-4D97-AF65-F5344CB8AC3E}">
        <p14:creationId xmlns:p14="http://schemas.microsoft.com/office/powerpoint/2010/main" val="7666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7886700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Кейс: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ea typeface="Calibri"/>
              </a:rPr>
              <a:t>Автоматизация оценки трудозатрат </a:t>
            </a:r>
            <a:r>
              <a:rPr lang="en-US" sz="3000" b="1" dirty="0">
                <a:solidFill>
                  <a:srgbClr val="0070C0"/>
                </a:solidFill>
                <a:ea typeface="Calibri"/>
              </a:rPr>
              <a:t/>
            </a:r>
            <a:br>
              <a:rPr lang="en-US" sz="3000" b="1" dirty="0">
                <a:solidFill>
                  <a:srgbClr val="0070C0"/>
                </a:solidFill>
                <a:ea typeface="Calibri"/>
              </a:rPr>
            </a:br>
            <a:r>
              <a:rPr lang="ru-RU" sz="3000" b="1" dirty="0">
                <a:solidFill>
                  <a:srgbClr val="0070C0"/>
                </a:solidFill>
                <a:ea typeface="Calibri"/>
              </a:rPr>
              <a:t>работ по проектированию</a:t>
            </a:r>
            <a:endParaRPr lang="ru-RU" sz="3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789"/>
            <a:ext cx="7200800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78ACA"/>
                </a:solidFill>
                <a:latin typeface="+mj-lt"/>
              </a:rPr>
              <a:t>С чего всё  начиналось… Требование!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216322"/>
            <a:ext cx="7704856" cy="49489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Требование:</a:t>
            </a:r>
            <a:r>
              <a:rPr lang="ru-RU" dirty="0"/>
              <a:t> Дайте график выполнения ПИР</a:t>
            </a:r>
          </a:p>
          <a:p>
            <a:endParaRPr lang="ru-RU" dirty="0"/>
          </a:p>
          <a:p>
            <a:r>
              <a:rPr lang="ru-RU" b="1" dirty="0"/>
              <a:t>Авторами требования могут быть </a:t>
            </a:r>
            <a:r>
              <a:rPr lang="ru-RU" dirty="0"/>
              <a:t>: </a:t>
            </a:r>
          </a:p>
          <a:p>
            <a:r>
              <a:rPr lang="ru-RU" dirty="0"/>
              <a:t>	Заказчик (для контроля)</a:t>
            </a:r>
          </a:p>
          <a:p>
            <a:r>
              <a:rPr lang="ru-RU" dirty="0"/>
              <a:t>	Руководство Компании (для принятия решений)</a:t>
            </a:r>
          </a:p>
          <a:p>
            <a:r>
              <a:rPr lang="ru-RU" dirty="0"/>
              <a:t>	ГИП (для организации и управления проектно-изыскательскими работами) …</a:t>
            </a:r>
          </a:p>
          <a:p>
            <a:endParaRPr lang="ru-RU" dirty="0"/>
          </a:p>
          <a:p>
            <a:r>
              <a:rPr lang="ru-RU" dirty="0"/>
              <a:t>У разных авторов могут быть разные требования к данным графика	</a:t>
            </a:r>
          </a:p>
          <a:p>
            <a:endParaRPr lang="ru-RU" dirty="0"/>
          </a:p>
          <a:p>
            <a:r>
              <a:rPr lang="ru-RU" b="1" dirty="0"/>
              <a:t>Появляются вопросы:</a:t>
            </a:r>
          </a:p>
          <a:p>
            <a:r>
              <a:rPr lang="ru-RU" dirty="0"/>
              <a:t> Что должно играть роль «работы» в графике?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То ли перечень томов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То ли перечень марок проектирования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То ли перечень каких то действий (каких, кто выполняет?)</a:t>
            </a:r>
          </a:p>
          <a:p>
            <a:r>
              <a:rPr lang="ru-RU" dirty="0"/>
              <a:t>Появляется желание ускорить создание графика</a:t>
            </a:r>
          </a:p>
          <a:p>
            <a:r>
              <a:rPr lang="ru-RU" i="1" dirty="0"/>
              <a:t>«Разумная» </a:t>
            </a:r>
            <a:r>
              <a:rPr lang="ru-RU" i="1"/>
              <a:t>лень </a:t>
            </a:r>
            <a:r>
              <a:rPr lang="ru-RU" i="1" smtClean="0"/>
              <a:t>подсказывает, </a:t>
            </a:r>
            <a:r>
              <a:rPr lang="ru-RU" i="1" dirty="0"/>
              <a:t>что неплохо бы использовать наработки одного проекта в другом… </a:t>
            </a:r>
            <a:r>
              <a:rPr lang="ru-RU" dirty="0"/>
              <a:t>Появляются идеи модульности графика…</a:t>
            </a:r>
          </a:p>
        </p:txBody>
      </p:sp>
    </p:spTree>
    <p:extLst>
      <p:ext uri="{BB962C8B-B14F-4D97-AF65-F5344CB8AC3E}">
        <p14:creationId xmlns:p14="http://schemas.microsoft.com/office/powerpoint/2010/main" val="30300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/>
          <p:cNvSpPr/>
          <p:nvPr/>
        </p:nvSpPr>
        <p:spPr>
          <a:xfrm>
            <a:off x="2016660" y="1787106"/>
            <a:ext cx="1442429" cy="72008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НСИ: БД ППД, справочники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92" y="1759546"/>
            <a:ext cx="887400" cy="775200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1823192" y="2147146"/>
            <a:ext cx="121460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4" y="1204699"/>
            <a:ext cx="846600" cy="33660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706431" y="1580669"/>
            <a:ext cx="0" cy="16988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/>
          <p:cNvSpPr/>
          <p:nvPr/>
        </p:nvSpPr>
        <p:spPr>
          <a:xfrm>
            <a:off x="3995695" y="2367320"/>
            <a:ext cx="1117309" cy="72008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Библиотеки Шаблонов Проектов</a:t>
            </a:r>
          </a:p>
        </p:txBody>
      </p:sp>
      <p:cxnSp>
        <p:nvCxnSpPr>
          <p:cNvPr id="16" name="Соединитель: уступ 15"/>
          <p:cNvCxnSpPr>
            <a:stCxn id="7" idx="3"/>
            <a:endCxn id="14" idx="1"/>
          </p:cNvCxnSpPr>
          <p:nvPr/>
        </p:nvCxnSpPr>
        <p:spPr>
          <a:xfrm>
            <a:off x="3459089" y="2147146"/>
            <a:ext cx="536606" cy="580214"/>
          </a:xfrm>
          <a:prstGeom prst="bentConnector3">
            <a:avLst/>
          </a:prstGeom>
          <a:ln>
            <a:solidFill>
              <a:srgbClr val="1448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317" y="2728492"/>
            <a:ext cx="846600" cy="224400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V="1">
            <a:off x="2688617" y="2554040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075" y="1574807"/>
            <a:ext cx="1091400" cy="663000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4734411" y="2176776"/>
            <a:ext cx="7444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201" y="1506561"/>
            <a:ext cx="928200" cy="550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357" y="3306956"/>
            <a:ext cx="877200" cy="22440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4580957" y="3112453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/>
          <p:cNvSpPr/>
          <p:nvPr/>
        </p:nvSpPr>
        <p:spPr>
          <a:xfrm>
            <a:off x="3960876" y="4499473"/>
            <a:ext cx="1091572" cy="72008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Библиотеки Шаблонов Анкет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908" y="5460531"/>
            <a:ext cx="877200" cy="224400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4536940" y="5269518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440" y="4718718"/>
            <a:ext cx="867000" cy="550800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>
            <a:off x="3282440" y="4930702"/>
            <a:ext cx="613123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439" y="3194529"/>
            <a:ext cx="244800" cy="1244400"/>
          </a:xfrm>
          <a:prstGeom prst="rect">
            <a:avLst/>
          </a:prstGeom>
        </p:spPr>
      </p:pic>
      <p:sp>
        <p:nvSpPr>
          <p:cNvPr id="90" name="Прямоугольник: скругленные углы 89"/>
          <p:cNvSpPr/>
          <p:nvPr/>
        </p:nvSpPr>
        <p:spPr>
          <a:xfrm>
            <a:off x="6067512" y="2507185"/>
            <a:ext cx="1387983" cy="977043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Проекты Эталоны (аналоги)</a:t>
            </a:r>
          </a:p>
        </p:txBody>
      </p:sp>
      <p:cxnSp>
        <p:nvCxnSpPr>
          <p:cNvPr id="94" name="Соединитель: уступ 93"/>
          <p:cNvCxnSpPr>
            <a:stCxn id="14" idx="3"/>
          </p:cNvCxnSpPr>
          <p:nvPr/>
        </p:nvCxnSpPr>
        <p:spPr>
          <a:xfrm flipV="1">
            <a:off x="5113004" y="2727356"/>
            <a:ext cx="272940" cy="4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6766286" y="2235549"/>
            <a:ext cx="0" cy="20170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686" y="3683078"/>
            <a:ext cx="877200" cy="224400"/>
          </a:xfrm>
          <a:prstGeom prst="rect">
            <a:avLst/>
          </a:prstGeom>
        </p:spPr>
      </p:pic>
      <p:cxnSp>
        <p:nvCxnSpPr>
          <p:cNvPr id="110" name="Прямая со стрелкой 109"/>
          <p:cNvCxnSpPr>
            <a:stCxn id="106" idx="0"/>
          </p:cNvCxnSpPr>
          <p:nvPr/>
        </p:nvCxnSpPr>
        <p:spPr>
          <a:xfrm flipH="1" flipV="1">
            <a:off x="6759198" y="3552931"/>
            <a:ext cx="7088" cy="130147"/>
          </a:xfrm>
          <a:prstGeom prst="straightConnector1">
            <a:avLst/>
          </a:prstGeom>
          <a:ln>
            <a:solidFill>
              <a:srgbClr val="1448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3888" y="-14055"/>
            <a:ext cx="8641655" cy="830997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Процесс планирования трудозатрат </a:t>
            </a:r>
            <a: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  <a:t/>
            </a:r>
            <a:b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на основе Базы нормативов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739" y="888330"/>
            <a:ext cx="175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1448BC"/>
                </a:solidFill>
              </a:rPr>
              <a:t>База нормативов</a:t>
            </a:r>
          </a:p>
        </p:txBody>
      </p:sp>
      <p:sp>
        <p:nvSpPr>
          <p:cNvPr id="65" name="Прямоугольник: скругленные углы 33"/>
          <p:cNvSpPr/>
          <p:nvPr/>
        </p:nvSpPr>
        <p:spPr>
          <a:xfrm>
            <a:off x="4013486" y="5837028"/>
            <a:ext cx="1091572" cy="72008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Моделей частей Проекта</a:t>
            </a:r>
          </a:p>
        </p:txBody>
      </p:sp>
      <p:cxnSp>
        <p:nvCxnSpPr>
          <p:cNvPr id="70" name="Соединитель: уступ 111"/>
          <p:cNvCxnSpPr/>
          <p:nvPr/>
        </p:nvCxnSpPr>
        <p:spPr>
          <a:xfrm rot="5400000">
            <a:off x="1575929" y="4175898"/>
            <a:ext cx="4042344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144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65" idx="1"/>
          </p:cNvCxnSpPr>
          <p:nvPr/>
        </p:nvCxnSpPr>
        <p:spPr>
          <a:xfrm>
            <a:off x="3603452" y="6197068"/>
            <a:ext cx="410034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997058" y="1601845"/>
            <a:ext cx="1634790" cy="54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Классификатор объектов,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Алгоритм «Сформировать на основе проанализированного факта»</a:t>
            </a:r>
          </a:p>
        </p:txBody>
      </p:sp>
    </p:spTree>
    <p:extLst>
      <p:ext uri="{BB962C8B-B14F-4D97-AF65-F5344CB8AC3E}">
        <p14:creationId xmlns:p14="http://schemas.microsoft.com/office/powerpoint/2010/main" val="2982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96" y="1531073"/>
            <a:ext cx="2084772" cy="48398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78" y="19528"/>
            <a:ext cx="8641655" cy="461665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Вариант 1: Шаблоны частей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19123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Структура Шаблона работ Проекта</a:t>
            </a:r>
            <a:r>
              <a:rPr lang="en-US" sz="1400" dirty="0"/>
              <a:t>: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Сектор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сектор содержит технологические объекты и подсобно-вспомогательные объекты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сети и решения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6332" y="510813"/>
            <a:ext cx="3867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Шаблон ППД Проекта</a:t>
            </a:r>
            <a:r>
              <a:rPr lang="en-US" sz="14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перечень взаимосвязанных работ (ППД)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Связь с вопросами Анкеты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81" y="1356116"/>
            <a:ext cx="4076906" cy="31100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325" y="3292668"/>
            <a:ext cx="4366064" cy="305451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366332" y="5542753"/>
            <a:ext cx="1490991" cy="337952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8" y="1873980"/>
            <a:ext cx="2843192" cy="4363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0777"/>
            <a:ext cx="8641655" cy="461665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Вариант 1: Шаблоны Анкет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99" y="384751"/>
            <a:ext cx="327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Структура Шаблона Анкеты</a:t>
            </a:r>
            <a:r>
              <a:rPr lang="en-US" sz="1000" dirty="0"/>
              <a:t>:</a:t>
            </a:r>
            <a:r>
              <a:rPr lang="ru-RU" sz="10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разделена на сектора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Максимальный состав зданий и сооружений в секторе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Строительная часть, листы и чертежи, технологическое и теплотехническое оборудование…</a:t>
            </a:r>
          </a:p>
          <a:p>
            <a:pPr marL="171450" indent="-171450">
              <a:buFontTx/>
              <a:buChar char="-"/>
            </a:pPr>
            <a:endParaRPr lang="ru-RU" sz="1000" dirty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3806" y="374971"/>
            <a:ext cx="38677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Шаблон вопросов Анкеты</a:t>
            </a:r>
            <a:r>
              <a:rPr lang="en-US" sz="14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упорядоченный список оборудования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поля для заполнения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Связь с шаблоном КСГ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40" y="1487136"/>
            <a:ext cx="5327792" cy="439801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6875982" y="5303569"/>
            <a:ext cx="2085750" cy="581579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8" y="-2330"/>
            <a:ext cx="8641655" cy="461665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Вариант 2: Проекты Эталоны, модели</a:t>
            </a:r>
          </a:p>
        </p:txBody>
      </p:sp>
      <p:pic>
        <p:nvPicPr>
          <p:cNvPr id="1026" name="Picture 2" descr="\\Isl-files\внедрение\04_Презентации\Конференция ПИР октябрь 2017 АСПО\ГЭ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06"/>
            <a:ext cx="9144000" cy="60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5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8" y="-2330"/>
            <a:ext cx="8641655" cy="461665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Основа шаблонов, моделей: ППД (ЭПД)</a:t>
            </a:r>
          </a:p>
        </p:txBody>
      </p:sp>
      <p:pic>
        <p:nvPicPr>
          <p:cNvPr id="2050" name="Picture 2" descr="\\Isl-files\внедрение\04_Презентации\Конференция ПИР октябрь 2017 АСПО\ЛС_кс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363"/>
            <a:ext cx="8537544" cy="36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sl-files\внедрение\04_Презентации\Конференция ПИР октябрь 2017 АСПО\ЛС_ресурс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0503"/>
            <a:ext cx="8465536" cy="32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/>
          <p:cNvSpPr/>
          <p:nvPr/>
        </p:nvSpPr>
        <p:spPr>
          <a:xfrm>
            <a:off x="1190158" y="1336618"/>
            <a:ext cx="1442429" cy="72008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НСИ: БД ППД, справочники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0" y="1309058"/>
            <a:ext cx="887400" cy="775200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996690" y="1696658"/>
            <a:ext cx="121460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20" y="802578"/>
            <a:ext cx="846600" cy="33660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879929" y="1130181"/>
            <a:ext cx="0" cy="16988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/>
          <p:cNvSpPr/>
          <p:nvPr/>
        </p:nvSpPr>
        <p:spPr>
          <a:xfrm>
            <a:off x="3169193" y="1916832"/>
            <a:ext cx="1117309" cy="72008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Библиотеки Шаблонов Проектов</a:t>
            </a:r>
          </a:p>
        </p:txBody>
      </p:sp>
      <p:cxnSp>
        <p:nvCxnSpPr>
          <p:cNvPr id="16" name="Соединитель: уступ 15"/>
          <p:cNvCxnSpPr>
            <a:stCxn id="7" idx="3"/>
            <a:endCxn id="14" idx="1"/>
          </p:cNvCxnSpPr>
          <p:nvPr/>
        </p:nvCxnSpPr>
        <p:spPr>
          <a:xfrm>
            <a:off x="2632587" y="1696658"/>
            <a:ext cx="536606" cy="580214"/>
          </a:xfrm>
          <a:prstGeom prst="bentConnector3">
            <a:avLst/>
          </a:prstGeom>
          <a:ln>
            <a:solidFill>
              <a:srgbClr val="1448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15" y="2278004"/>
            <a:ext cx="846600" cy="224400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V="1">
            <a:off x="1862115" y="2103552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73" y="1124319"/>
            <a:ext cx="1091400" cy="663000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3907909" y="1726288"/>
            <a:ext cx="7444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699" y="1056073"/>
            <a:ext cx="928200" cy="550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855" y="2856468"/>
            <a:ext cx="877200" cy="22440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3754455" y="2661965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/>
          <p:cNvSpPr/>
          <p:nvPr/>
        </p:nvSpPr>
        <p:spPr>
          <a:xfrm>
            <a:off x="3134374" y="4048985"/>
            <a:ext cx="1091572" cy="72008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Библиотеки Шаблонов Анкет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406" y="5010043"/>
            <a:ext cx="877200" cy="224400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3710438" y="4819030"/>
            <a:ext cx="0" cy="174452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938" y="4268230"/>
            <a:ext cx="867000" cy="550800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>
            <a:off x="2455938" y="4480214"/>
            <a:ext cx="613123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/>
          <p:cNvSpPr/>
          <p:nvPr/>
        </p:nvSpPr>
        <p:spPr>
          <a:xfrm>
            <a:off x="4423148" y="4458903"/>
            <a:ext cx="817862" cy="494219"/>
          </a:xfrm>
          <a:prstGeom prst="roundRect">
            <a:avLst/>
          </a:prstGeom>
          <a:solidFill>
            <a:srgbClr val="CC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Анкета Проекта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5389800" y="4885757"/>
            <a:ext cx="1056942" cy="472971"/>
          </a:xfrm>
          <a:prstGeom prst="roundRect">
            <a:avLst/>
          </a:prstGeom>
          <a:solidFill>
            <a:srgbClr val="CC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Заполненная Анкета</a:t>
            </a:r>
          </a:p>
        </p:txBody>
      </p:sp>
      <p:cxnSp>
        <p:nvCxnSpPr>
          <p:cNvPr id="54" name="Соединитель: уступ 53"/>
          <p:cNvCxnSpPr>
            <a:stCxn id="34" idx="3"/>
            <a:endCxn id="40" idx="1"/>
          </p:cNvCxnSpPr>
          <p:nvPr/>
        </p:nvCxnSpPr>
        <p:spPr>
          <a:xfrm>
            <a:off x="4225946" y="4409025"/>
            <a:ext cx="197202" cy="296988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55"/>
          <p:cNvCxnSpPr>
            <a:stCxn id="40" idx="3"/>
            <a:endCxn id="41" idx="1"/>
          </p:cNvCxnSpPr>
          <p:nvPr/>
        </p:nvCxnSpPr>
        <p:spPr>
          <a:xfrm>
            <a:off x="5241010" y="4706013"/>
            <a:ext cx="148790" cy="416230"/>
          </a:xfrm>
          <a:prstGeom prst="bentConnector3">
            <a:avLst>
              <a:gd name="adj1" fmla="val 24916"/>
            </a:avLst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8937" y="2744041"/>
            <a:ext cx="244800" cy="12444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6316" y="4034995"/>
            <a:ext cx="856800" cy="3366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4509" y="4476071"/>
            <a:ext cx="673200" cy="224400"/>
          </a:xfrm>
          <a:prstGeom prst="rect">
            <a:avLst/>
          </a:prstGeom>
        </p:spPr>
      </p:pic>
      <p:sp>
        <p:nvSpPr>
          <p:cNvPr id="82" name="Прямоугольник: скругленные углы 81"/>
          <p:cNvSpPr/>
          <p:nvPr/>
        </p:nvSpPr>
        <p:spPr>
          <a:xfrm>
            <a:off x="7010326" y="4329202"/>
            <a:ext cx="1080647" cy="1062100"/>
          </a:xfrm>
          <a:prstGeom prst="roundRect">
            <a:avLst/>
          </a:prstGeom>
          <a:solidFill>
            <a:srgbClr val="A0F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Проект на основе Шаблонов Проекта</a:t>
            </a: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7165265" y="2152656"/>
            <a:ext cx="925708" cy="1062100"/>
          </a:xfrm>
          <a:prstGeom prst="roundRect">
            <a:avLst/>
          </a:prstGeom>
          <a:solidFill>
            <a:srgbClr val="A0F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Проект на основе Проекта Эталона (аналога)</a:t>
            </a: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5241010" y="2056697"/>
            <a:ext cx="1387983" cy="977043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Проекты Эталоны (аналоги)</a:t>
            </a:r>
          </a:p>
        </p:txBody>
      </p:sp>
      <p:cxnSp>
        <p:nvCxnSpPr>
          <p:cNvPr id="94" name="Соединитель: уступ 93"/>
          <p:cNvCxnSpPr>
            <a:stCxn id="14" idx="3"/>
          </p:cNvCxnSpPr>
          <p:nvPr/>
        </p:nvCxnSpPr>
        <p:spPr>
          <a:xfrm flipV="1">
            <a:off x="4286502" y="2276868"/>
            <a:ext cx="272940" cy="4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939784" y="1785061"/>
            <a:ext cx="0" cy="20170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: уступ 102"/>
          <p:cNvCxnSpPr>
            <a:stCxn id="90" idx="3"/>
            <a:endCxn id="89" idx="1"/>
          </p:cNvCxnSpPr>
          <p:nvPr/>
        </p:nvCxnSpPr>
        <p:spPr>
          <a:xfrm>
            <a:off x="6628993" y="2545219"/>
            <a:ext cx="536272" cy="138487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0898" y="2895431"/>
            <a:ext cx="856800" cy="33660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184" y="3232590"/>
            <a:ext cx="877200" cy="224400"/>
          </a:xfrm>
          <a:prstGeom prst="rect">
            <a:avLst/>
          </a:prstGeom>
        </p:spPr>
      </p:pic>
      <p:cxnSp>
        <p:nvCxnSpPr>
          <p:cNvPr id="110" name="Прямая со стрелкой 109"/>
          <p:cNvCxnSpPr>
            <a:stCxn id="106" idx="0"/>
          </p:cNvCxnSpPr>
          <p:nvPr/>
        </p:nvCxnSpPr>
        <p:spPr>
          <a:xfrm flipH="1" flipV="1">
            <a:off x="5932696" y="3102443"/>
            <a:ext cx="7088" cy="130147"/>
          </a:xfrm>
          <a:prstGeom prst="straightConnector1">
            <a:avLst/>
          </a:prstGeom>
          <a:ln>
            <a:solidFill>
              <a:srgbClr val="1448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: уступ 111"/>
          <p:cNvCxnSpPr/>
          <p:nvPr/>
        </p:nvCxnSpPr>
        <p:spPr>
          <a:xfrm rot="16200000" flipH="1">
            <a:off x="4120101" y="2716210"/>
            <a:ext cx="2541557" cy="1662875"/>
          </a:xfrm>
          <a:prstGeom prst="bentConnector3">
            <a:avLst>
              <a:gd name="adj1" fmla="val 65419"/>
            </a:avLst>
          </a:prstGeom>
          <a:ln w="12700">
            <a:solidFill>
              <a:srgbClr val="144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: уступ 113"/>
          <p:cNvCxnSpPr/>
          <p:nvPr/>
        </p:nvCxnSpPr>
        <p:spPr>
          <a:xfrm>
            <a:off x="6229704" y="4818427"/>
            <a:ext cx="404029" cy="598"/>
          </a:xfrm>
          <a:prstGeom prst="bentConnector3">
            <a:avLst>
              <a:gd name="adj1" fmla="val 50000"/>
            </a:avLst>
          </a:prstGeom>
          <a:ln w="127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stCxn id="41" idx="3"/>
          </p:cNvCxnSpPr>
          <p:nvPr/>
        </p:nvCxnSpPr>
        <p:spPr>
          <a:xfrm flipV="1">
            <a:off x="6446742" y="5122237"/>
            <a:ext cx="191010" cy="6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6637752" y="4819025"/>
            <a:ext cx="0" cy="303212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6628994" y="5035690"/>
            <a:ext cx="381332" cy="1"/>
          </a:xfrm>
          <a:prstGeom prst="straightConnector1">
            <a:avLst/>
          </a:prstGeom>
          <a:ln w="127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Рисунок 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1164" y="5415142"/>
            <a:ext cx="856800" cy="336600"/>
          </a:xfrm>
          <a:prstGeom prst="rect">
            <a:avLst/>
          </a:prstGeom>
        </p:spPr>
      </p:pic>
      <p:cxnSp>
        <p:nvCxnSpPr>
          <p:cNvPr id="159" name="Прямая соединительная линия 158"/>
          <p:cNvCxnSpPr>
            <a:stCxn id="89" idx="3"/>
          </p:cNvCxnSpPr>
          <p:nvPr/>
        </p:nvCxnSpPr>
        <p:spPr>
          <a:xfrm>
            <a:off x="8090973" y="2683706"/>
            <a:ext cx="164237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stCxn id="82" idx="3"/>
          </p:cNvCxnSpPr>
          <p:nvPr/>
        </p:nvCxnSpPr>
        <p:spPr>
          <a:xfrm>
            <a:off x="8090973" y="4860252"/>
            <a:ext cx="164237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>
            <a:off x="8245912" y="2683706"/>
            <a:ext cx="9298" cy="217654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8255210" y="3434959"/>
            <a:ext cx="303912" cy="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3888" y="-14055"/>
            <a:ext cx="8641655" cy="830997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Процесс планирования трудозатрат </a:t>
            </a:r>
            <a: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  <a:t/>
            </a:r>
            <a:b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формирование Проекта на ПИР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381" y="616226"/>
            <a:ext cx="175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1448BC"/>
                </a:solidFill>
              </a:rPr>
              <a:t>База нормативов</a:t>
            </a:r>
          </a:p>
        </p:txBody>
      </p:sp>
      <p:sp>
        <p:nvSpPr>
          <p:cNvPr id="64" name="Прямоугольник: скругленные углы 81"/>
          <p:cNvSpPr/>
          <p:nvPr/>
        </p:nvSpPr>
        <p:spPr>
          <a:xfrm>
            <a:off x="7122472" y="5751742"/>
            <a:ext cx="1080647" cy="1062100"/>
          </a:xfrm>
          <a:prstGeom prst="roundRect">
            <a:avLst/>
          </a:prstGeom>
          <a:solidFill>
            <a:srgbClr val="A0F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Проект на основе моделей частей Проекта</a:t>
            </a:r>
          </a:p>
        </p:txBody>
      </p:sp>
      <p:sp>
        <p:nvSpPr>
          <p:cNvPr id="65" name="Прямоугольник: скругленные углы 33"/>
          <p:cNvSpPr/>
          <p:nvPr/>
        </p:nvSpPr>
        <p:spPr>
          <a:xfrm>
            <a:off x="3186984" y="5386540"/>
            <a:ext cx="1091572" cy="72008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Заполнение Моделей частей Проекта</a:t>
            </a:r>
          </a:p>
        </p:txBody>
      </p:sp>
      <p:cxnSp>
        <p:nvCxnSpPr>
          <p:cNvPr id="70" name="Соединитель: уступ 111"/>
          <p:cNvCxnSpPr/>
          <p:nvPr/>
        </p:nvCxnSpPr>
        <p:spPr>
          <a:xfrm rot="5400000">
            <a:off x="749427" y="3725410"/>
            <a:ext cx="4042344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144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65" idx="1"/>
          </p:cNvCxnSpPr>
          <p:nvPr/>
        </p:nvCxnSpPr>
        <p:spPr>
          <a:xfrm>
            <a:off x="2776950" y="5746580"/>
            <a:ext cx="410034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15"/>
          <p:cNvCxnSpPr>
            <a:endCxn id="64" idx="1"/>
          </p:cNvCxnSpPr>
          <p:nvPr/>
        </p:nvCxnSpPr>
        <p:spPr>
          <a:xfrm>
            <a:off x="4323743" y="5718164"/>
            <a:ext cx="2798729" cy="564628"/>
          </a:xfrm>
          <a:prstGeom prst="bentConnector3">
            <a:avLst/>
          </a:prstGeom>
          <a:ln>
            <a:solidFill>
              <a:srgbClr val="1448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170556" y="1151357"/>
            <a:ext cx="1634790" cy="54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Классификатор объектов,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Алгоритм «Сформировать на основе проанализированного факта»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7709" y="6381328"/>
            <a:ext cx="932617" cy="43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Формирование копированием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25161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82" grpId="0" animBg="1"/>
      <p:bldP spid="89" grpId="0" animBg="1"/>
      <p:bldP spid="64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19" y="116632"/>
            <a:ext cx="8820472" cy="583456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578ACA"/>
                </a:solidFill>
                <a:latin typeface="Corbel" panose="020B0503020204020204" pitchFamily="34" charset="0"/>
              </a:rPr>
              <a:t>Реализация решения. Формирование графика проектирования 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sz="1600" b="0" dirty="0">
                <a:solidFill>
                  <a:srgbClr val="578ACA"/>
                </a:solidFill>
              </a:rPr>
              <a:t>Заполненная Анкета и сформированный Проект стадии 2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700088"/>
            <a:ext cx="326072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049951" cy="474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BFD9F4D-D7B2-4F84-BC40-3A1BA264CCBC}"/>
              </a:ext>
            </a:extLst>
          </p:cNvPr>
          <p:cNvSpPr/>
          <p:nvPr/>
        </p:nvSpPr>
        <p:spPr>
          <a:xfrm>
            <a:off x="4644355" y="3105193"/>
            <a:ext cx="584878" cy="383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«…»</a:t>
            </a:r>
          </a:p>
        </p:txBody>
      </p:sp>
    </p:spTree>
    <p:extLst>
      <p:ext uri="{BB962C8B-B14F-4D97-AF65-F5344CB8AC3E}">
        <p14:creationId xmlns:p14="http://schemas.microsoft.com/office/powerpoint/2010/main" val="14476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>
          <a:xfrm>
            <a:off x="1134017" y="1279838"/>
            <a:ext cx="1133727" cy="1069042"/>
          </a:xfrm>
          <a:prstGeom prst="roundRect">
            <a:avLst/>
          </a:prstGeom>
          <a:solidFill>
            <a:srgbClr val="CC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Передача сформи-ого Проекта в КСП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Oracle Primavera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16438"/>
            <a:ext cx="397800" cy="2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79838"/>
            <a:ext cx="663000" cy="3366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83568" y="1740764"/>
            <a:ext cx="446976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980" y="832775"/>
            <a:ext cx="703800" cy="224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15" y="2595405"/>
            <a:ext cx="948600" cy="44880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>
            <a:off x="1700880" y="1057175"/>
            <a:ext cx="0" cy="139577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696785" y="2378224"/>
            <a:ext cx="0" cy="21718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/>
          <p:cNvCxnSpPr>
            <a:cxnSpLocks/>
            <a:stCxn id="5" idx="3"/>
          </p:cNvCxnSpPr>
          <p:nvPr/>
        </p:nvCxnSpPr>
        <p:spPr>
          <a:xfrm>
            <a:off x="2267744" y="1814359"/>
            <a:ext cx="492844" cy="534521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307669"/>
            <a:ext cx="622200" cy="44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253"/>
            <a:ext cx="8641655" cy="830997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Процесс сбора фактических трудозатрат,</a:t>
            </a:r>
            <a: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  <a:t/>
            </a:r>
            <a:b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 анализ и актуализация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6CBAA6-C1AA-4A24-9F3C-719BD4156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54" y="3086698"/>
            <a:ext cx="8657070" cy="2938527"/>
          </a:xfrm>
          <a:prstGeom prst="rect">
            <a:avLst/>
          </a:prstGeom>
        </p:spPr>
      </p:pic>
      <p:pic>
        <p:nvPicPr>
          <p:cNvPr id="41" name="Picture 2" descr="D:\02_Конференции, семинары\Конференция ПМСОФТ_2012\Слайды\clip0001c.bmp">
            <a:extLst>
              <a:ext uri="{FF2B5EF4-FFF2-40B4-BE49-F238E27FC236}">
                <a16:creationId xmlns:a16="http://schemas.microsoft.com/office/drawing/2014/main" xmlns="" id="{36D58084-F628-4E7F-959B-58BE8B48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11" y="1074233"/>
            <a:ext cx="6685947" cy="51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\\Isl-files\внедрение\04_Презентации\Конференция ПИР октябрь 2017 АСПО\примавера.PNG">
            <a:extLst>
              <a:ext uri="{FF2B5EF4-FFF2-40B4-BE49-F238E27FC236}">
                <a16:creationId xmlns:a16="http://schemas.microsoft.com/office/drawing/2014/main" xmlns="" id="{43C06E60-F59E-4915-AEA5-AC225E10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848"/>
            <a:ext cx="8641655" cy="50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FB08B0-582F-4D01-8ACB-CFF50C87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289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Использование ПП Компании ИнфоСтрой</a:t>
            </a:r>
            <a:r>
              <a:rPr lang="ru-RU" b="1" dirty="0"/>
              <a:t> 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9D577B48-958D-4B12-B551-1DF1B2E2AEB6}"/>
              </a:ext>
            </a:extLst>
          </p:cNvPr>
          <p:cNvSpPr/>
          <p:nvPr/>
        </p:nvSpPr>
        <p:spPr>
          <a:xfrm>
            <a:off x="3172557" y="2594081"/>
            <a:ext cx="2089637" cy="522897"/>
          </a:xfrm>
          <a:prstGeom prst="homePlate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ПИР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2F19BD58-6B70-4EFE-B1B4-2C3F3E4FFD60}"/>
              </a:ext>
            </a:extLst>
          </p:cNvPr>
          <p:cNvSpPr/>
          <p:nvPr/>
        </p:nvSpPr>
        <p:spPr>
          <a:xfrm>
            <a:off x="5748703" y="2594081"/>
            <a:ext cx="2687516" cy="522897"/>
          </a:xfrm>
          <a:prstGeom prst="homePlate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СМР</a:t>
            </a:r>
          </a:p>
        </p:txBody>
      </p:sp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xmlns="" id="{BB63A054-3A93-4E20-B285-4A5A66E6473B}"/>
              </a:ext>
            </a:extLst>
          </p:cNvPr>
          <p:cNvSpPr/>
          <p:nvPr/>
        </p:nvSpPr>
        <p:spPr>
          <a:xfrm>
            <a:off x="531934" y="3361338"/>
            <a:ext cx="1257300" cy="914400"/>
          </a:xfrm>
          <a:prstGeom prst="notchedRightArrow">
            <a:avLst/>
          </a:prstGeom>
          <a:solidFill>
            <a:srgbClr val="005C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Оценка стоимости ПИР</a:t>
            </a:r>
          </a:p>
        </p:txBody>
      </p:sp>
      <p:sp>
        <p:nvSpPr>
          <p:cNvPr id="10" name="Стрелка: вправо с вырезом 9">
            <a:extLst>
              <a:ext uri="{FF2B5EF4-FFF2-40B4-BE49-F238E27FC236}">
                <a16:creationId xmlns:a16="http://schemas.microsoft.com/office/drawing/2014/main" xmlns="" id="{43639336-C1B1-4A04-901E-0FF4EE2A28BA}"/>
              </a:ext>
            </a:extLst>
          </p:cNvPr>
          <p:cNvSpPr/>
          <p:nvPr/>
        </p:nvSpPr>
        <p:spPr>
          <a:xfrm>
            <a:off x="1082918" y="4415925"/>
            <a:ext cx="1538654" cy="9144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Оценка стоимости СМР</a:t>
            </a:r>
          </a:p>
        </p:txBody>
      </p:sp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xmlns="" id="{90E2E286-762F-40A9-BF93-7BCCCFF7E59E}"/>
              </a:ext>
            </a:extLst>
          </p:cNvPr>
          <p:cNvSpPr/>
          <p:nvPr/>
        </p:nvSpPr>
        <p:spPr>
          <a:xfrm>
            <a:off x="3099289" y="3309251"/>
            <a:ext cx="1257300" cy="914400"/>
          </a:xfrm>
          <a:prstGeom prst="notchedRightArrow">
            <a:avLst/>
          </a:prstGeom>
          <a:solidFill>
            <a:srgbClr val="005C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Сметная стоимость ПИР</a:t>
            </a:r>
          </a:p>
        </p:txBody>
      </p:sp>
      <p:sp>
        <p:nvSpPr>
          <p:cNvPr id="12" name="Стрелка: вправо с вырезом 11">
            <a:extLst>
              <a:ext uri="{FF2B5EF4-FFF2-40B4-BE49-F238E27FC236}">
                <a16:creationId xmlns:a16="http://schemas.microsoft.com/office/drawing/2014/main" xmlns="" id="{631BE6D7-7801-480F-9542-F1A19DC77BC1}"/>
              </a:ext>
            </a:extLst>
          </p:cNvPr>
          <p:cNvSpPr/>
          <p:nvPr/>
        </p:nvSpPr>
        <p:spPr>
          <a:xfrm>
            <a:off x="3448048" y="4365836"/>
            <a:ext cx="1628008" cy="9144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Сметная стоимости СМР на стадии П</a:t>
            </a:r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xmlns="" id="{3B60DF8B-C853-4F1D-8A4B-8D41FB1343EE}"/>
              </a:ext>
            </a:extLst>
          </p:cNvPr>
          <p:cNvSpPr/>
          <p:nvPr/>
        </p:nvSpPr>
        <p:spPr>
          <a:xfrm>
            <a:off x="3854276" y="5330325"/>
            <a:ext cx="1624795" cy="9144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Сметная стоимости СМР на стадии РД</a:t>
            </a:r>
          </a:p>
        </p:txBody>
      </p:sp>
      <p:sp>
        <p:nvSpPr>
          <p:cNvPr id="14" name="Стрелка: вправо с вырезом 13">
            <a:extLst>
              <a:ext uri="{FF2B5EF4-FFF2-40B4-BE49-F238E27FC236}">
                <a16:creationId xmlns:a16="http://schemas.microsoft.com/office/drawing/2014/main" xmlns="" id="{C07D6BF9-8254-44B7-8F67-AC93B72566EA}"/>
              </a:ext>
            </a:extLst>
          </p:cNvPr>
          <p:cNvSpPr/>
          <p:nvPr/>
        </p:nvSpPr>
        <p:spPr>
          <a:xfrm>
            <a:off x="5479072" y="3181345"/>
            <a:ext cx="2455985" cy="1666396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5" name="Стрелка: вправо с вырезом 14">
            <a:extLst>
              <a:ext uri="{FF2B5EF4-FFF2-40B4-BE49-F238E27FC236}">
                <a16:creationId xmlns:a16="http://schemas.microsoft.com/office/drawing/2014/main" xmlns="" id="{109EC2BA-C9BC-4165-968A-4C12BD0B1D99}"/>
              </a:ext>
            </a:extLst>
          </p:cNvPr>
          <p:cNvSpPr/>
          <p:nvPr/>
        </p:nvSpPr>
        <p:spPr>
          <a:xfrm>
            <a:off x="6460880" y="4992455"/>
            <a:ext cx="2001715" cy="1590139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xmlns="" id="{86D8EBA3-E7B1-48E6-AAEC-363AC4737DE5}"/>
              </a:ext>
            </a:extLst>
          </p:cNvPr>
          <p:cNvSpPr/>
          <p:nvPr/>
        </p:nvSpPr>
        <p:spPr>
          <a:xfrm>
            <a:off x="2774252" y="894806"/>
            <a:ext cx="1907374" cy="749753"/>
          </a:xfrm>
          <a:prstGeom prst="stripedRightArrow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Этап строительства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xmlns="" id="{C0EBE4CE-5F2A-49E5-9B30-71141242DE51}"/>
              </a:ext>
            </a:extLst>
          </p:cNvPr>
          <p:cNvSpPr/>
          <p:nvPr/>
        </p:nvSpPr>
        <p:spPr>
          <a:xfrm>
            <a:off x="4572000" y="1451077"/>
            <a:ext cx="3770434" cy="627063"/>
          </a:xfrm>
          <a:prstGeom prst="stripedRightArrow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Этап Эксплуатации</a:t>
            </a: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xmlns="" id="{19FB2CB2-13AC-4901-B565-F747E388D90F}"/>
              </a:ext>
            </a:extLst>
          </p:cNvPr>
          <p:cNvSpPr/>
          <p:nvPr/>
        </p:nvSpPr>
        <p:spPr>
          <a:xfrm>
            <a:off x="7341577" y="1967018"/>
            <a:ext cx="1753880" cy="627063"/>
          </a:xfrm>
          <a:prstGeom prst="stripedRightArrow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Этап Демонтажа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F3683CD-BA78-4760-9DD0-CF103D6270CB}"/>
              </a:ext>
            </a:extLst>
          </p:cNvPr>
          <p:cNvSpPr/>
          <p:nvPr/>
        </p:nvSpPr>
        <p:spPr>
          <a:xfrm>
            <a:off x="794330" y="1130027"/>
            <a:ext cx="1905462" cy="27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Этапы ЖЦ Объекта: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A56D595-F012-4F3E-AA9D-0126A1B171BB}"/>
              </a:ext>
            </a:extLst>
          </p:cNvPr>
          <p:cNvSpPr/>
          <p:nvPr/>
        </p:nvSpPr>
        <p:spPr>
          <a:xfrm>
            <a:off x="958133" y="2079455"/>
            <a:ext cx="1662201" cy="27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 каждом этапе: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1030D5D9-E5D7-49E3-A035-4107E48272F3}"/>
              </a:ext>
            </a:extLst>
          </p:cNvPr>
          <p:cNvSpPr/>
          <p:nvPr/>
        </p:nvSpPr>
        <p:spPr>
          <a:xfrm>
            <a:off x="494932" y="2594081"/>
            <a:ext cx="1674935" cy="522897"/>
          </a:xfrm>
          <a:prstGeom prst="homePlate">
            <a:avLst/>
          </a:prstGeom>
          <a:solidFill>
            <a:srgbClr val="1B6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Предпроект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4F7BDB32-271E-4A30-9EDB-884197A86EA5}"/>
              </a:ext>
            </a:extLst>
          </p:cNvPr>
          <p:cNvCxnSpPr>
            <a:stCxn id="5" idx="3"/>
          </p:cNvCxnSpPr>
          <p:nvPr/>
        </p:nvCxnSpPr>
        <p:spPr>
          <a:xfrm>
            <a:off x="2169867" y="2855530"/>
            <a:ext cx="929422" cy="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E7F57B5-C480-4F6F-937D-F9385489C423}"/>
              </a:ext>
            </a:extLst>
          </p:cNvPr>
          <p:cNvSpPr txBox="1"/>
          <p:nvPr/>
        </p:nvSpPr>
        <p:spPr>
          <a:xfrm>
            <a:off x="2318239" y="2670863"/>
            <a:ext cx="70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Проекту быть !!!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4EC3151-3BE5-419E-9E9B-E5776D821E43}"/>
              </a:ext>
            </a:extLst>
          </p:cNvPr>
          <p:cNvSpPr/>
          <p:nvPr/>
        </p:nvSpPr>
        <p:spPr>
          <a:xfrm>
            <a:off x="96072" y="6176349"/>
            <a:ext cx="743317" cy="633047"/>
          </a:xfrm>
          <a:prstGeom prst="rect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Система ПИР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D6DA071-95BF-41E6-9519-EB9F586FE1B5}"/>
              </a:ext>
            </a:extLst>
          </p:cNvPr>
          <p:cNvSpPr/>
          <p:nvPr/>
        </p:nvSpPr>
        <p:spPr>
          <a:xfrm>
            <a:off x="929054" y="6176348"/>
            <a:ext cx="967389" cy="6330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Комплекс </a:t>
            </a:r>
            <a:r>
              <a:rPr lang="en-US" sz="1200" dirty="0"/>
              <a:t>PMProgress</a:t>
            </a:r>
            <a:endParaRPr lang="ru-RU" sz="12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34D0E6C-565E-469A-B4F8-396EEB846DF1}"/>
              </a:ext>
            </a:extLst>
          </p:cNvPr>
          <p:cNvSpPr/>
          <p:nvPr/>
        </p:nvSpPr>
        <p:spPr>
          <a:xfrm>
            <a:off x="1983812" y="6171704"/>
            <a:ext cx="1016701" cy="633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Комплекс </a:t>
            </a:r>
            <a:r>
              <a:rPr lang="en-US" sz="1050" dirty="0"/>
              <a:t>PMProgress </a:t>
            </a:r>
            <a:r>
              <a:rPr lang="ru-RU" sz="1050" dirty="0"/>
              <a:t>модуль Исполнение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FC0DB79-87FD-4A21-8480-2B365519CA94}"/>
              </a:ext>
            </a:extLst>
          </p:cNvPr>
          <p:cNvSpPr/>
          <p:nvPr/>
        </p:nvSpPr>
        <p:spPr>
          <a:xfrm>
            <a:off x="3087882" y="6122980"/>
            <a:ext cx="1257300" cy="709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Комплекс </a:t>
            </a:r>
            <a:r>
              <a:rPr lang="en-US" sz="1050" dirty="0"/>
              <a:t>PMProgress</a:t>
            </a:r>
            <a:r>
              <a:rPr lang="ru-RU" sz="1050" dirty="0"/>
              <a:t>, модуль </a:t>
            </a:r>
            <a:r>
              <a:rPr lang="en-US" sz="1050" dirty="0"/>
              <a:t>PMAgent</a:t>
            </a:r>
            <a:r>
              <a:rPr lang="ru-RU" sz="1050" dirty="0"/>
              <a:t>, </a:t>
            </a:r>
            <a:r>
              <a:rPr lang="en-US" sz="1050" dirty="0"/>
              <a:t>Oracle Primavera</a:t>
            </a:r>
            <a:endParaRPr lang="ru-RU" sz="1100" dirty="0"/>
          </a:p>
        </p:txBody>
      </p:sp>
      <p:sp>
        <p:nvSpPr>
          <p:cNvPr id="33" name="Стрелка: вправо с вырезом 32">
            <a:extLst>
              <a:ext uri="{FF2B5EF4-FFF2-40B4-BE49-F238E27FC236}">
                <a16:creationId xmlns:a16="http://schemas.microsoft.com/office/drawing/2014/main" xmlns="" id="{45A06582-4121-460E-AC2F-CC6975361B9D}"/>
              </a:ext>
            </a:extLst>
          </p:cNvPr>
          <p:cNvSpPr/>
          <p:nvPr/>
        </p:nvSpPr>
        <p:spPr>
          <a:xfrm>
            <a:off x="5762532" y="3299482"/>
            <a:ext cx="2455985" cy="166639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Организация строительства.</a:t>
            </a:r>
          </a:p>
          <a:p>
            <a:pPr algn="ctr"/>
            <a:r>
              <a:rPr lang="ru-RU" sz="1050" dirty="0"/>
              <a:t>Договорные отношения: Сметная стоимость по каждому договору</a:t>
            </a:r>
          </a:p>
        </p:txBody>
      </p:sp>
      <p:sp>
        <p:nvSpPr>
          <p:cNvPr id="34" name="Стрелка: вправо с вырезом 33">
            <a:extLst>
              <a:ext uri="{FF2B5EF4-FFF2-40B4-BE49-F238E27FC236}">
                <a16:creationId xmlns:a16="http://schemas.microsoft.com/office/drawing/2014/main" xmlns="" id="{A10B8CE6-1899-490C-A591-2B26388A59D5}"/>
              </a:ext>
            </a:extLst>
          </p:cNvPr>
          <p:cNvSpPr/>
          <p:nvPr/>
        </p:nvSpPr>
        <p:spPr>
          <a:xfrm>
            <a:off x="6707064" y="5133079"/>
            <a:ext cx="2001715" cy="1590139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Учёт выполнения по периодам: накопление фактической стоимости СМР</a:t>
            </a:r>
          </a:p>
        </p:txBody>
      </p:sp>
    </p:spTree>
    <p:extLst>
      <p:ext uri="{BB962C8B-B14F-4D97-AF65-F5344CB8AC3E}">
        <p14:creationId xmlns:p14="http://schemas.microsoft.com/office/powerpoint/2010/main" val="7473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5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>
          <a:xfrm>
            <a:off x="1134017" y="1279838"/>
            <a:ext cx="1133727" cy="1069042"/>
          </a:xfrm>
          <a:prstGeom prst="roundRect">
            <a:avLst/>
          </a:prstGeom>
          <a:solidFill>
            <a:srgbClr val="CC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Передача сформи-ого Проекта в КСП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Oracle Primavera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16438"/>
            <a:ext cx="397800" cy="2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79838"/>
            <a:ext cx="663000" cy="3366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83568" y="1740764"/>
            <a:ext cx="446976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/>
          <p:cNvSpPr/>
          <p:nvPr/>
        </p:nvSpPr>
        <p:spPr>
          <a:xfrm>
            <a:off x="2760588" y="1930139"/>
            <a:ext cx="1152128" cy="837482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Регистрация факта в </a:t>
            </a:r>
            <a:r>
              <a:rPr lang="en-US" sz="1100" dirty="0"/>
              <a:t>Oracle Primavera</a:t>
            </a:r>
            <a:endParaRPr lang="ru-RU" sz="1100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405560" y="2478228"/>
            <a:ext cx="1079773" cy="936104"/>
          </a:xfrm>
          <a:prstGeom prst="roundRect">
            <a:avLst/>
          </a:prstGeom>
          <a:solidFill>
            <a:srgbClr val="CC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Передача факта из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Oracle Primavera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PMProgress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6028596" y="2927412"/>
            <a:ext cx="1135692" cy="718567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План-</a:t>
            </a:r>
            <a:r>
              <a:rPr lang="ru-RU" sz="1100" dirty="0" err="1"/>
              <a:t>фактный</a:t>
            </a:r>
            <a:r>
              <a:rPr lang="ru-RU" sz="1100" dirty="0"/>
              <a:t> анализ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884366" y="3140968"/>
            <a:ext cx="1080817" cy="718567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Актуальный эталонный Проект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7812360" y="4221088"/>
            <a:ext cx="1152823" cy="108012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Добавление в «Проекты эталоны» нового эталона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980" y="832775"/>
            <a:ext cx="703800" cy="224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15" y="2595405"/>
            <a:ext cx="948600" cy="44880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>
            <a:off x="1700880" y="1057175"/>
            <a:ext cx="0" cy="139577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696785" y="2378224"/>
            <a:ext cx="0" cy="21718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/>
          <p:cNvCxnSpPr>
            <a:stCxn id="5" idx="3"/>
            <a:endCxn id="11" idx="1"/>
          </p:cNvCxnSpPr>
          <p:nvPr/>
        </p:nvCxnSpPr>
        <p:spPr>
          <a:xfrm>
            <a:off x="2267744" y="1814359"/>
            <a:ext cx="492844" cy="534521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307669"/>
            <a:ext cx="622200" cy="448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752" y="1487785"/>
            <a:ext cx="703800" cy="224400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stCxn id="25" idx="2"/>
            <a:endCxn id="11" idx="0"/>
          </p:cNvCxnSpPr>
          <p:nvPr/>
        </p:nvCxnSpPr>
        <p:spPr>
          <a:xfrm>
            <a:off x="3336652" y="1712185"/>
            <a:ext cx="0" cy="21795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022" y="3073721"/>
            <a:ext cx="846600" cy="224400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3319322" y="2823403"/>
            <a:ext cx="348" cy="245755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/>
          <p:cNvCxnSpPr>
            <a:stCxn id="11" idx="3"/>
            <a:endCxn id="12" idx="1"/>
          </p:cNvCxnSpPr>
          <p:nvPr/>
        </p:nvCxnSpPr>
        <p:spPr>
          <a:xfrm>
            <a:off x="3912716" y="2348880"/>
            <a:ext cx="492844" cy="597400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/>
          <p:cNvCxnSpPr>
            <a:stCxn id="12" idx="3"/>
            <a:endCxn id="13" idx="1"/>
          </p:cNvCxnSpPr>
          <p:nvPr/>
        </p:nvCxnSpPr>
        <p:spPr>
          <a:xfrm>
            <a:off x="5485333" y="2946280"/>
            <a:ext cx="543263" cy="340416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06" y="1965829"/>
            <a:ext cx="703800" cy="224400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stCxn id="40" idx="2"/>
          </p:cNvCxnSpPr>
          <p:nvPr/>
        </p:nvCxnSpPr>
        <p:spPr>
          <a:xfrm>
            <a:off x="4998606" y="2190229"/>
            <a:ext cx="0" cy="18747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46" y="3772288"/>
            <a:ext cx="948600" cy="448800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 flipV="1">
            <a:off x="4945446" y="3537388"/>
            <a:ext cx="0" cy="21718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483" y="1733406"/>
            <a:ext cx="846600" cy="5508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746" y="2475529"/>
            <a:ext cx="663000" cy="3366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3802" y="2462351"/>
            <a:ext cx="673200" cy="2244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4854" y="2467271"/>
            <a:ext cx="663000" cy="2244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0402" y="3996688"/>
            <a:ext cx="520200" cy="224400"/>
          </a:xfrm>
          <a:prstGeom prst="rect">
            <a:avLst/>
          </a:prstGeom>
        </p:spPr>
      </p:pic>
      <p:cxnSp>
        <p:nvCxnSpPr>
          <p:cNvPr id="58" name="Прямая со стрелкой 57"/>
          <p:cNvCxnSpPr>
            <a:stCxn id="54" idx="2"/>
          </p:cNvCxnSpPr>
          <p:nvPr/>
        </p:nvCxnSpPr>
        <p:spPr>
          <a:xfrm>
            <a:off x="6340402" y="2686751"/>
            <a:ext cx="0" cy="24066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5" idx="2"/>
          </p:cNvCxnSpPr>
          <p:nvPr/>
        </p:nvCxnSpPr>
        <p:spPr>
          <a:xfrm>
            <a:off x="7006354" y="2691671"/>
            <a:ext cx="0" cy="235741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6" idx="0"/>
          </p:cNvCxnSpPr>
          <p:nvPr/>
        </p:nvCxnSpPr>
        <p:spPr>
          <a:xfrm flipH="1" flipV="1">
            <a:off x="6596442" y="3754569"/>
            <a:ext cx="4060" cy="242119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64"/>
          <p:cNvCxnSpPr>
            <a:stCxn id="13" idx="3"/>
            <a:endCxn id="14" idx="1"/>
          </p:cNvCxnSpPr>
          <p:nvPr/>
        </p:nvCxnSpPr>
        <p:spPr>
          <a:xfrm>
            <a:off x="7164288" y="3286696"/>
            <a:ext cx="720078" cy="213556"/>
          </a:xfrm>
          <a:prstGeom prst="bentConnector3">
            <a:avLst>
              <a:gd name="adj1" fmla="val 44709"/>
            </a:avLst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66"/>
          <p:cNvCxnSpPr>
            <a:stCxn id="13" idx="3"/>
            <a:endCxn id="15" idx="1"/>
          </p:cNvCxnSpPr>
          <p:nvPr/>
        </p:nvCxnSpPr>
        <p:spPr>
          <a:xfrm>
            <a:off x="7164288" y="3286696"/>
            <a:ext cx="648072" cy="1474452"/>
          </a:xfrm>
          <a:prstGeom prst="bentConnector3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253"/>
            <a:ext cx="8641655" cy="830997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Процесс сбора фактических трудозатрат,</a:t>
            </a:r>
            <a: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  <a:t/>
            </a:r>
            <a:br>
              <a:rPr lang="en-US" dirty="0">
                <a:solidFill>
                  <a:srgbClr val="578ACA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 анализ и 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9864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77" y="116632"/>
            <a:ext cx="7993979" cy="57812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Анализ факта, подготовка данных для Проекта эталона</a:t>
            </a:r>
          </a:p>
        </p:txBody>
      </p:sp>
      <p:pic>
        <p:nvPicPr>
          <p:cNvPr id="5122" name="Picture 2" descr="\\Isl-files\внедрение\04_Презентации\Конференция ПИР октябрь 2017 АСПО\Анал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455"/>
            <a:ext cx="9144000" cy="51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8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8" y="-2330"/>
            <a:ext cx="8641655" cy="461665"/>
          </a:xfrm>
        </p:spPr>
        <p:txBody>
          <a:bodyPr/>
          <a:lstStyle/>
          <a:p>
            <a:r>
              <a:rPr lang="ru-RU" dirty="0">
                <a:solidFill>
                  <a:srgbClr val="578ACA"/>
                </a:solidFill>
                <a:latin typeface="Corbel" panose="020B0503020204020204" pitchFamily="34" charset="0"/>
              </a:rPr>
              <a:t>Вариант 2: Проекты Эталоны, модели</a:t>
            </a:r>
          </a:p>
        </p:txBody>
      </p:sp>
      <p:pic>
        <p:nvPicPr>
          <p:cNvPr id="1026" name="Picture 2" descr="\\Isl-files\внедрение\04_Презентации\Конференция ПИР октябрь 2017 АСПО\ГЭ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06"/>
            <a:ext cx="9144000" cy="60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4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8867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888" y="2924944"/>
            <a:ext cx="7886700" cy="381642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Ждём Ваших обращений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ГК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ИнфоСтрой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(812) 325-90-94  доб. 242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Ирина Филатова, IFilatova@infostroy.ru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7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>
            <a:extLst>
              <a:ext uri="{FF2B5EF4-FFF2-40B4-BE49-F238E27FC236}">
                <a16:creationId xmlns:a16="http://schemas.microsoft.com/office/drawing/2014/main" xmlns="" id="{92A7144A-A803-487D-97E1-ED47B7BD142B}"/>
              </a:ext>
            </a:extLst>
          </p:cNvPr>
          <p:cNvSpPr/>
          <p:nvPr/>
        </p:nvSpPr>
        <p:spPr>
          <a:xfrm>
            <a:off x="1526423" y="4021310"/>
            <a:ext cx="3601889" cy="1621938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Скругленный прямоугольник 27">
            <a:extLst>
              <a:ext uri="{FF2B5EF4-FFF2-40B4-BE49-F238E27FC236}">
                <a16:creationId xmlns:a16="http://schemas.microsoft.com/office/drawing/2014/main" xmlns="" id="{9E0776FD-BF85-44D7-867E-93D9F3BBC187}"/>
              </a:ext>
            </a:extLst>
          </p:cNvPr>
          <p:cNvSpPr/>
          <p:nvPr/>
        </p:nvSpPr>
        <p:spPr>
          <a:xfrm>
            <a:off x="5738745" y="1709831"/>
            <a:ext cx="1941038" cy="3714794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Скругленный прямоугольник 28">
            <a:extLst>
              <a:ext uri="{FF2B5EF4-FFF2-40B4-BE49-F238E27FC236}">
                <a16:creationId xmlns:a16="http://schemas.microsoft.com/office/drawing/2014/main" xmlns="" id="{2ADEFD4F-67D0-4163-9B69-9F4D951CC516}"/>
              </a:ext>
            </a:extLst>
          </p:cNvPr>
          <p:cNvSpPr/>
          <p:nvPr/>
        </p:nvSpPr>
        <p:spPr>
          <a:xfrm>
            <a:off x="1348156" y="2186861"/>
            <a:ext cx="4033937" cy="16120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03906E94-BBD9-4BF7-8BE8-BFDE9BF32096}"/>
              </a:ext>
            </a:extLst>
          </p:cNvPr>
          <p:cNvSpPr/>
          <p:nvPr/>
        </p:nvSpPr>
        <p:spPr>
          <a:xfrm>
            <a:off x="3631995" y="2772414"/>
            <a:ext cx="1568672" cy="636284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Единое Хранилище </a:t>
            </a:r>
          </a:p>
          <a:p>
            <a:pPr algn="ctr" defTabSz="514337"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сметных данных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CB5B8220-BD42-4B51-AE53-284A3E426BAA}"/>
              </a:ext>
            </a:extLst>
          </p:cNvPr>
          <p:cNvSpPr/>
          <p:nvPr/>
        </p:nvSpPr>
        <p:spPr>
          <a:xfrm>
            <a:off x="1503541" y="2772414"/>
            <a:ext cx="1505636" cy="631874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Сметно-аналитический Комплекс А0</a:t>
            </a:r>
          </a:p>
          <a:p>
            <a:pPr algn="ctr" defTabSz="514337">
              <a:defRPr/>
            </a:pPr>
            <a:r>
              <a:rPr lang="ru-RU" sz="788" kern="0" dirty="0">
                <a:solidFill>
                  <a:prstClr val="white"/>
                </a:solidFill>
                <a:latin typeface="Calibri"/>
              </a:rPr>
              <a:t>(Сметы СМР)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B70002-53DE-455D-8647-8296F0CA958E}"/>
              </a:ext>
            </a:extLst>
          </p:cNvPr>
          <p:cNvSpPr/>
          <p:nvPr/>
        </p:nvSpPr>
        <p:spPr>
          <a:xfrm>
            <a:off x="1324542" y="220637"/>
            <a:ext cx="7059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Особенность </a:t>
            </a:r>
            <a:r>
              <a:rPr lang="ru-RU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Комплекса </a:t>
            </a:r>
            <a:r>
              <a:rPr lang="en-US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PMProgress</a:t>
            </a:r>
            <a:r>
              <a:rPr lang="ru-RU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единое хранилище сметных данных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76989A5-0651-4C22-9F98-FAEC6CCD23CE}"/>
              </a:ext>
            </a:extLst>
          </p:cNvPr>
          <p:cNvSpPr/>
          <p:nvPr/>
        </p:nvSpPr>
        <p:spPr>
          <a:xfrm>
            <a:off x="2993551" y="2923681"/>
            <a:ext cx="648073" cy="378042"/>
          </a:xfrm>
          <a:prstGeom prst="rightArrow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750" kern="0" dirty="0">
                <a:solidFill>
                  <a:prstClr val="white"/>
                </a:solidFill>
                <a:latin typeface="Calibri"/>
              </a:rPr>
              <a:t>сметы</a:t>
            </a:r>
            <a:endParaRPr lang="ru-RU" sz="6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339E66-489C-4549-A963-B7B590EFC293}"/>
              </a:ext>
            </a:extLst>
          </p:cNvPr>
          <p:cNvSpPr/>
          <p:nvPr/>
        </p:nvSpPr>
        <p:spPr>
          <a:xfrm>
            <a:off x="1747950" y="2336332"/>
            <a:ext cx="3139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1050" kern="0" dirty="0">
                <a:solidFill>
                  <a:prstClr val="black"/>
                </a:solidFill>
                <a:cs typeface="Arial" panose="020B0604020202020204" pitchFamily="34" charset="0"/>
              </a:rPr>
              <a:t>Сметный модуль Комплекса </a:t>
            </a:r>
            <a:r>
              <a:rPr lang="en-US" sz="1050" kern="0" dirty="0">
                <a:solidFill>
                  <a:prstClr val="black"/>
                </a:solidFill>
                <a:cs typeface="Arial" panose="020B0604020202020204" pitchFamily="34" charset="0"/>
              </a:rPr>
              <a:t>PMProgress</a:t>
            </a:r>
            <a:endParaRPr lang="ru-RU" sz="105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A7C529D-BAEC-43CD-822B-8D4B827593C0}"/>
              </a:ext>
            </a:extLst>
          </p:cNvPr>
          <p:cNvSpPr/>
          <p:nvPr/>
        </p:nvSpPr>
        <p:spPr>
          <a:xfrm>
            <a:off x="5837475" y="1709832"/>
            <a:ext cx="174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900" b="1" kern="0" dirty="0">
                <a:solidFill>
                  <a:srgbClr val="002060"/>
                </a:solidFill>
                <a:cs typeface="Arial" panose="020B0604020202020204" pitchFamily="34" charset="0"/>
              </a:rPr>
              <a:t>Инструменты для работы с данными хранилища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E88E18-F478-467A-B48F-A6CA2C0D67FD}"/>
              </a:ext>
            </a:extLst>
          </p:cNvPr>
          <p:cNvSpPr/>
          <p:nvPr/>
        </p:nvSpPr>
        <p:spPr>
          <a:xfrm>
            <a:off x="1914323" y="4021311"/>
            <a:ext cx="282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900" b="1" kern="0" dirty="0">
                <a:solidFill>
                  <a:srgbClr val="002060"/>
                </a:solidFill>
                <a:cs typeface="Arial" panose="020B0604020202020204" pitchFamily="34" charset="0"/>
              </a:rPr>
              <a:t>Модули для организации процесса выполнения сметной документации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C586959-2697-45AE-AA85-F29E86653015}"/>
              </a:ext>
            </a:extLst>
          </p:cNvPr>
          <p:cNvSpPr/>
          <p:nvPr/>
        </p:nvSpPr>
        <p:spPr>
          <a:xfrm>
            <a:off x="5847613" y="2113647"/>
            <a:ext cx="1637768" cy="338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структуризации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7D4CD88-79FF-4891-974E-9E0AA49F5A94}"/>
              </a:ext>
            </a:extLst>
          </p:cNvPr>
          <p:cNvSpPr/>
          <p:nvPr/>
        </p:nvSpPr>
        <p:spPr>
          <a:xfrm>
            <a:off x="5847614" y="2640165"/>
            <a:ext cx="1637768" cy="4481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Администрирования прав доступа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318FFA58-F985-4712-9DD6-9678DEAAA34D}"/>
              </a:ext>
            </a:extLst>
          </p:cNvPr>
          <p:cNvSpPr/>
          <p:nvPr/>
        </p:nvSpPr>
        <p:spPr>
          <a:xfrm>
            <a:off x="5847613" y="3301018"/>
            <a:ext cx="1637768" cy="40063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Импорта (форматы обмена)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DDB5C7E-5B86-4BA4-8FF6-3444FAE9576D}"/>
              </a:ext>
            </a:extLst>
          </p:cNvPr>
          <p:cNvSpPr/>
          <p:nvPr/>
        </p:nvSpPr>
        <p:spPr>
          <a:xfrm>
            <a:off x="5847612" y="3900139"/>
            <a:ext cx="1637768" cy="3282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Сметный</a:t>
            </a: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Модуль</a:t>
            </a:r>
            <a:endParaRPr lang="ru-RU" sz="900" kern="0" dirty="0">
              <a:solidFill>
                <a:srgbClr val="44546A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09F509D-9556-4D35-9EB0-1836054651C7}"/>
              </a:ext>
            </a:extLst>
          </p:cNvPr>
          <p:cNvSpPr/>
          <p:nvPr/>
        </p:nvSpPr>
        <p:spPr>
          <a:xfrm>
            <a:off x="5847614" y="4465652"/>
            <a:ext cx="1637768" cy="3282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 </a:t>
            </a:r>
          </a:p>
          <a:p>
            <a:pPr algn="ctr">
              <a:defRPr/>
            </a:pP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Фирменная база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1DFC61C3-A578-416E-BE5B-20612FF00174}"/>
              </a:ext>
            </a:extLst>
          </p:cNvPr>
          <p:cNvSpPr/>
          <p:nvPr/>
        </p:nvSpPr>
        <p:spPr>
          <a:xfrm>
            <a:off x="5847612" y="4992394"/>
            <a:ext cx="1637768" cy="274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 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Печать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D458DDB-776E-4D20-ADD5-88D832E17997}"/>
              </a:ext>
            </a:extLst>
          </p:cNvPr>
          <p:cNvSpPr/>
          <p:nvPr/>
        </p:nvSpPr>
        <p:spPr>
          <a:xfrm>
            <a:off x="1641832" y="4411913"/>
            <a:ext cx="1539396" cy="31653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 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Договора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D6F5BA-F592-4238-A9FA-F30F8B94AD99}"/>
              </a:ext>
            </a:extLst>
          </p:cNvPr>
          <p:cNvSpPr/>
          <p:nvPr/>
        </p:nvSpPr>
        <p:spPr>
          <a:xfrm>
            <a:off x="1641833" y="4844537"/>
            <a:ext cx="1521130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 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Исполнения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13607838-635B-442E-8D8A-333FAEA259DF}"/>
              </a:ext>
            </a:extLst>
          </p:cNvPr>
          <p:cNvSpPr/>
          <p:nvPr/>
        </p:nvSpPr>
        <p:spPr>
          <a:xfrm>
            <a:off x="3449263" y="4401395"/>
            <a:ext cx="1623903" cy="3380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Экспорта (форматы обмена)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11BD6C1E-7B83-489D-94D3-1C17383456E4}"/>
              </a:ext>
            </a:extLst>
          </p:cNvPr>
          <p:cNvSpPr/>
          <p:nvPr/>
        </p:nvSpPr>
        <p:spPr>
          <a:xfrm>
            <a:off x="3495277" y="4831637"/>
            <a:ext cx="1531879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Аналитики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15F52B4-C4B5-4C64-BC11-4D4AE63535EB}"/>
              </a:ext>
            </a:extLst>
          </p:cNvPr>
          <p:cNvSpPr/>
          <p:nvPr/>
        </p:nvSpPr>
        <p:spPr>
          <a:xfrm>
            <a:off x="2561426" y="5231497"/>
            <a:ext cx="1531878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Модуль</a:t>
            </a:r>
            <a:r>
              <a:rPr lang="ru-RU" sz="900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Архива</a:t>
            </a:r>
          </a:p>
        </p:txBody>
      </p:sp>
    </p:spTree>
    <p:extLst>
      <p:ext uri="{BB962C8B-B14F-4D97-AF65-F5344CB8AC3E}">
        <p14:creationId xmlns:p14="http://schemas.microsoft.com/office/powerpoint/2010/main" val="18110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>
            <a:extLst>
              <a:ext uri="{FF2B5EF4-FFF2-40B4-BE49-F238E27FC236}">
                <a16:creationId xmlns:a16="http://schemas.microsoft.com/office/drawing/2014/main" xmlns="" id="{7C1C629F-4E1B-4495-8B0E-E6959D5FC07A}"/>
              </a:ext>
            </a:extLst>
          </p:cNvPr>
          <p:cNvSpPr/>
          <p:nvPr/>
        </p:nvSpPr>
        <p:spPr>
          <a:xfrm>
            <a:off x="1191847" y="1790401"/>
            <a:ext cx="6507490" cy="3150769"/>
          </a:xfrm>
          <a:prstGeom prst="roundRect">
            <a:avLst/>
          </a:prstGeom>
          <a:solidFill>
            <a:srgbClr val="5B9BD5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Скругленный прямоугольник 28">
            <a:extLst>
              <a:ext uri="{FF2B5EF4-FFF2-40B4-BE49-F238E27FC236}">
                <a16:creationId xmlns:a16="http://schemas.microsoft.com/office/drawing/2014/main" xmlns="" id="{858735E2-6480-4532-993B-90B2CCD2A8ED}"/>
              </a:ext>
            </a:extLst>
          </p:cNvPr>
          <p:cNvSpPr/>
          <p:nvPr/>
        </p:nvSpPr>
        <p:spPr>
          <a:xfrm>
            <a:off x="1353271" y="3397005"/>
            <a:ext cx="4069572" cy="132487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xmlns="" id="{9637B7C5-1B58-4E65-85FA-495C9581A177}"/>
              </a:ext>
            </a:extLst>
          </p:cNvPr>
          <p:cNvSpPr/>
          <p:nvPr/>
        </p:nvSpPr>
        <p:spPr>
          <a:xfrm>
            <a:off x="3359557" y="2651847"/>
            <a:ext cx="1947492" cy="54006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 dirty="0">
              <a:solidFill>
                <a:prstClr val="white"/>
              </a:solidFill>
              <a:latin typeface="Calibri"/>
            </a:endParaRPr>
          </a:p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Система Календарно-сетевого планирования</a:t>
            </a:r>
            <a:endParaRPr lang="en-US" sz="1013" kern="0" dirty="0">
              <a:solidFill>
                <a:prstClr val="black"/>
              </a:solidFill>
              <a:latin typeface="Calibri"/>
            </a:endParaRPr>
          </a:p>
          <a:p>
            <a:pPr algn="ctr" defTabSz="514337">
              <a:defRPr/>
            </a:pPr>
            <a:r>
              <a:rPr lang="en-US" sz="1013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13" i="1" kern="0" dirty="0">
                <a:solidFill>
                  <a:prstClr val="white"/>
                </a:solidFill>
                <a:latin typeface="Calibri"/>
              </a:rPr>
              <a:t>Oracle Primavera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)</a:t>
            </a:r>
            <a:br>
              <a:rPr lang="ru-RU" sz="1013" kern="0" dirty="0">
                <a:solidFill>
                  <a:prstClr val="white"/>
                </a:solidFill>
                <a:latin typeface="Calibri"/>
              </a:rPr>
            </a:br>
            <a:r>
              <a:rPr lang="ru-RU" sz="1013" kern="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xmlns="" id="{F070E93C-9BB0-45CA-AF88-2BAF165C827E}"/>
              </a:ext>
            </a:extLst>
          </p:cNvPr>
          <p:cNvSpPr/>
          <p:nvPr/>
        </p:nvSpPr>
        <p:spPr>
          <a:xfrm>
            <a:off x="6263244" y="3135219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Договоры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xmlns="" id="{0A4642AC-E794-4DF3-AC77-5EAA6163BA89}"/>
              </a:ext>
            </a:extLst>
          </p:cNvPr>
          <p:cNvSpPr/>
          <p:nvPr/>
        </p:nvSpPr>
        <p:spPr>
          <a:xfrm>
            <a:off x="6259391" y="3678328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508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Поставки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xmlns="" id="{B5711DC6-E6BE-4314-A883-D90648555253}"/>
              </a:ext>
            </a:extLst>
          </p:cNvPr>
          <p:cNvSpPr/>
          <p:nvPr/>
        </p:nvSpPr>
        <p:spPr>
          <a:xfrm>
            <a:off x="6253998" y="4327247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Бюджети-</a:t>
            </a:r>
            <a:br>
              <a:rPr lang="ru-RU" sz="1013" kern="0" dirty="0">
                <a:solidFill>
                  <a:prstClr val="black"/>
                </a:solidFill>
                <a:latin typeface="Calibri"/>
              </a:rPr>
            </a:br>
            <a:r>
              <a:rPr lang="ru-RU" sz="1013" kern="0" dirty="0">
                <a:solidFill>
                  <a:prstClr val="black"/>
                </a:solidFill>
                <a:latin typeface="Calibri"/>
              </a:rPr>
              <a:t>рование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xmlns="" id="{42678657-3D49-4040-B92B-1D946F516029}"/>
              </a:ext>
            </a:extLst>
          </p:cNvPr>
          <p:cNvSpPr/>
          <p:nvPr/>
        </p:nvSpPr>
        <p:spPr>
          <a:xfrm>
            <a:off x="6234906" y="2600811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Документо-</a:t>
            </a:r>
            <a:br>
              <a:rPr lang="ru-RU" sz="1013" kern="0" dirty="0">
                <a:solidFill>
                  <a:prstClr val="black"/>
                </a:solidFill>
                <a:latin typeface="Calibri"/>
              </a:rPr>
            </a:br>
            <a:r>
              <a:rPr lang="ru-RU" sz="1013" kern="0" dirty="0">
                <a:solidFill>
                  <a:prstClr val="black"/>
                </a:solidFill>
                <a:latin typeface="Calibri"/>
              </a:rPr>
              <a:t>оборот</a:t>
            </a:r>
          </a:p>
        </p:txBody>
      </p:sp>
      <p:sp>
        <p:nvSpPr>
          <p:cNvPr id="9" name="Двойная стрелка вверх/вниз 16">
            <a:extLst>
              <a:ext uri="{FF2B5EF4-FFF2-40B4-BE49-F238E27FC236}">
                <a16:creationId xmlns:a16="http://schemas.microsoft.com/office/drawing/2014/main" xmlns="" id="{85AAFF65-CF7D-4B84-9B83-6CFB5ABEC934}"/>
              </a:ext>
            </a:extLst>
          </p:cNvPr>
          <p:cNvSpPr/>
          <p:nvPr/>
        </p:nvSpPr>
        <p:spPr>
          <a:xfrm>
            <a:off x="5638578" y="2160666"/>
            <a:ext cx="350405" cy="2687261"/>
          </a:xfrm>
          <a:prstGeom prst="upDown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508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600" kern="0" dirty="0">
                <a:solidFill>
                  <a:prstClr val="white"/>
                </a:solidFill>
                <a:latin typeface="Calibri"/>
              </a:rPr>
              <a:t>Взаимодействие</a:t>
            </a:r>
          </a:p>
          <a:p>
            <a:pPr algn="ctr" defTabSz="514337">
              <a:defRPr/>
            </a:pPr>
            <a:r>
              <a:rPr lang="ru-RU" sz="600" kern="0" dirty="0">
                <a:solidFill>
                  <a:prstClr val="white"/>
                </a:solidFill>
                <a:latin typeface="Calibri"/>
              </a:rPr>
              <a:t> данных </a:t>
            </a:r>
          </a:p>
          <a:p>
            <a:pPr algn="ctr" defTabSz="514337">
              <a:defRPr/>
            </a:pPr>
            <a:endParaRPr lang="ru-RU" sz="600" kern="0" dirty="0">
              <a:solidFill>
                <a:prstClr val="white"/>
              </a:solidFill>
              <a:latin typeface="Calibri"/>
            </a:endParaRPr>
          </a:p>
          <a:p>
            <a:pPr algn="ctr" defTabSz="514337">
              <a:defRPr/>
            </a:pPr>
            <a:r>
              <a:rPr lang="ru-RU" sz="600" kern="0" dirty="0">
                <a:solidFill>
                  <a:prstClr val="white"/>
                </a:solidFill>
                <a:latin typeface="Calibri"/>
              </a:rPr>
              <a:t>в </a:t>
            </a:r>
          </a:p>
          <a:p>
            <a:pPr algn="ctr" defTabSz="514337">
              <a:defRPr/>
            </a:pPr>
            <a:endParaRPr lang="ru-RU" sz="600" kern="0" dirty="0">
              <a:solidFill>
                <a:prstClr val="white"/>
              </a:solidFill>
              <a:latin typeface="Calibri"/>
            </a:endParaRPr>
          </a:p>
          <a:p>
            <a:pPr algn="ctr" defTabSz="514337">
              <a:defRPr/>
            </a:pPr>
            <a:r>
              <a:rPr lang="ru-RU" sz="600" kern="0" dirty="0">
                <a:solidFill>
                  <a:prstClr val="white"/>
                </a:solidFill>
                <a:latin typeface="Calibri"/>
              </a:rPr>
              <a:t>КИС</a:t>
            </a:r>
          </a:p>
        </p:txBody>
      </p:sp>
      <p:sp>
        <p:nvSpPr>
          <p:cNvPr id="10" name="Двойная стрелка влево/вправо 17">
            <a:extLst>
              <a:ext uri="{FF2B5EF4-FFF2-40B4-BE49-F238E27FC236}">
                <a16:creationId xmlns:a16="http://schemas.microsoft.com/office/drawing/2014/main" xmlns="" id="{8A5CD28B-6912-43B1-B176-246DB1EB7097}"/>
              </a:ext>
            </a:extLst>
          </p:cNvPr>
          <p:cNvSpPr/>
          <p:nvPr/>
        </p:nvSpPr>
        <p:spPr>
          <a:xfrm>
            <a:off x="5892263" y="2771895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Двойная стрелка влево/вправо 19">
            <a:extLst>
              <a:ext uri="{FF2B5EF4-FFF2-40B4-BE49-F238E27FC236}">
                <a16:creationId xmlns:a16="http://schemas.microsoft.com/office/drawing/2014/main" xmlns="" id="{CD167611-CB3E-4062-8B9E-F31A420B7866}"/>
              </a:ext>
            </a:extLst>
          </p:cNvPr>
          <p:cNvSpPr/>
          <p:nvPr/>
        </p:nvSpPr>
        <p:spPr>
          <a:xfrm>
            <a:off x="5892261" y="3323592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Двойная стрелка влево/вправо 20">
            <a:extLst>
              <a:ext uri="{FF2B5EF4-FFF2-40B4-BE49-F238E27FC236}">
                <a16:creationId xmlns:a16="http://schemas.microsoft.com/office/drawing/2014/main" xmlns="" id="{42A06BA1-FC94-411C-98E6-8BC7D81D7893}"/>
              </a:ext>
            </a:extLst>
          </p:cNvPr>
          <p:cNvSpPr/>
          <p:nvPr/>
        </p:nvSpPr>
        <p:spPr>
          <a:xfrm>
            <a:off x="5898385" y="3862638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Двойная стрелка влево/вправо 22">
            <a:extLst>
              <a:ext uri="{FF2B5EF4-FFF2-40B4-BE49-F238E27FC236}">
                <a16:creationId xmlns:a16="http://schemas.microsoft.com/office/drawing/2014/main" xmlns="" id="{E381F385-51EF-49A9-B7CD-05728D34E2B9}"/>
              </a:ext>
            </a:extLst>
          </p:cNvPr>
          <p:cNvSpPr/>
          <p:nvPr/>
        </p:nvSpPr>
        <p:spPr>
          <a:xfrm>
            <a:off x="5361331" y="3699961"/>
            <a:ext cx="370742" cy="161426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7B61F4-9345-4D0D-997D-9E9875E8BCCE}"/>
              </a:ext>
            </a:extLst>
          </p:cNvPr>
          <p:cNvSpPr txBox="1"/>
          <p:nvPr/>
        </p:nvSpPr>
        <p:spPr>
          <a:xfrm>
            <a:off x="6584918" y="3787685"/>
            <a:ext cx="416099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ru-RU" sz="3713" b="1" kern="0" dirty="0">
                <a:solidFill>
                  <a:srgbClr val="162746"/>
                </a:solidFill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5F4D96-1D31-4DB1-86BB-F106BACA20B3}"/>
              </a:ext>
            </a:extLst>
          </p:cNvPr>
          <p:cNvSpPr txBox="1"/>
          <p:nvPr/>
        </p:nvSpPr>
        <p:spPr>
          <a:xfrm>
            <a:off x="1418680" y="1808821"/>
            <a:ext cx="60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7">
              <a:defRPr/>
            </a:pPr>
            <a:r>
              <a:rPr lang="ru-RU" b="1" kern="0" dirty="0">
                <a:solidFill>
                  <a:srgbClr val="4472C4"/>
                </a:solidFill>
              </a:rPr>
              <a:t>Корпоративная информационная система Компании</a:t>
            </a:r>
          </a:p>
        </p:txBody>
      </p:sp>
      <p:sp>
        <p:nvSpPr>
          <p:cNvPr id="16" name="Двойная стрелка влево/вправо 34">
            <a:extLst>
              <a:ext uri="{FF2B5EF4-FFF2-40B4-BE49-F238E27FC236}">
                <a16:creationId xmlns:a16="http://schemas.microsoft.com/office/drawing/2014/main" xmlns="" id="{AE543AE5-5D5A-4968-AE9D-652681FB9C66}"/>
              </a:ext>
            </a:extLst>
          </p:cNvPr>
          <p:cNvSpPr/>
          <p:nvPr/>
        </p:nvSpPr>
        <p:spPr>
          <a:xfrm>
            <a:off x="5898385" y="4210459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Двойная стрелка влево/вправо 35">
            <a:extLst>
              <a:ext uri="{FF2B5EF4-FFF2-40B4-BE49-F238E27FC236}">
                <a16:creationId xmlns:a16="http://schemas.microsoft.com/office/drawing/2014/main" xmlns="" id="{3234865A-A35B-4BD2-A6B3-EC752FE4D109}"/>
              </a:ext>
            </a:extLst>
          </p:cNvPr>
          <p:cNvSpPr/>
          <p:nvPr/>
        </p:nvSpPr>
        <p:spPr>
          <a:xfrm>
            <a:off x="5895368" y="4489757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xmlns="" id="{8FCD0A86-B9C8-4F20-B114-6A06BD78FAA3}"/>
              </a:ext>
            </a:extLst>
          </p:cNvPr>
          <p:cNvSpPr/>
          <p:nvPr/>
        </p:nvSpPr>
        <p:spPr>
          <a:xfrm>
            <a:off x="3641025" y="3945934"/>
            <a:ext cx="1462099" cy="59687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Хранилище смет СМР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B2FDD4-492F-4ECA-B44B-4434D5EB71C5}"/>
              </a:ext>
            </a:extLst>
          </p:cNvPr>
          <p:cNvSpPr/>
          <p:nvPr/>
        </p:nvSpPr>
        <p:spPr>
          <a:xfrm>
            <a:off x="1292598" y="291029"/>
            <a:ext cx="7560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Открытость </a:t>
            </a:r>
            <a:r>
              <a:rPr lang="ru-RU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Комплекса </a:t>
            </a:r>
            <a:r>
              <a:rPr lang="en-US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PMProgress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для интеграционных решений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98FEC33F-EFD2-42AE-B83E-7F5D4DC0AFD8}"/>
              </a:ext>
            </a:extLst>
          </p:cNvPr>
          <p:cNvSpPr/>
          <p:nvPr/>
        </p:nvSpPr>
        <p:spPr>
          <a:xfrm>
            <a:off x="2945343" y="4012657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750" kern="0" dirty="0">
                <a:solidFill>
                  <a:prstClr val="white"/>
                </a:solidFill>
                <a:latin typeface="Calibri"/>
              </a:rPr>
              <a:t>сметы</a:t>
            </a:r>
            <a:endParaRPr lang="ru-RU" sz="6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9902D992-DD41-435D-9C6B-0A2E762271CD}"/>
              </a:ext>
            </a:extLst>
          </p:cNvPr>
          <p:cNvSpPr/>
          <p:nvPr/>
        </p:nvSpPr>
        <p:spPr>
          <a:xfrm>
            <a:off x="1418679" y="3933665"/>
            <a:ext cx="1499054" cy="590939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Сметно-аналитический Комплекс А0</a:t>
            </a:r>
          </a:p>
          <a:p>
            <a:pPr algn="ctr" defTabSz="514337">
              <a:defRPr/>
            </a:pPr>
            <a:r>
              <a:rPr lang="ru-RU" sz="788" kern="0" dirty="0">
                <a:solidFill>
                  <a:prstClr val="white"/>
                </a:solidFill>
                <a:latin typeface="Calibri"/>
              </a:rPr>
              <a:t>(Сметы СМР)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D594E50-4DE4-4078-8CA3-7EE33E70E2DD}"/>
              </a:ext>
            </a:extLst>
          </p:cNvPr>
          <p:cNvSpPr/>
          <p:nvPr/>
        </p:nvSpPr>
        <p:spPr>
          <a:xfrm>
            <a:off x="5193397" y="3609840"/>
            <a:ext cx="675584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API</a:t>
            </a:r>
            <a:r>
              <a:rPr lang="ru-RU" sz="12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А0</a:t>
            </a:r>
            <a:endParaRPr lang="ru-RU" sz="900" kern="0" dirty="0">
              <a:solidFill>
                <a:srgbClr val="44546A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3FADC362-33EF-4B7E-8728-359408F1BC4D}"/>
              </a:ext>
            </a:extLst>
          </p:cNvPr>
          <p:cNvSpPr/>
          <p:nvPr/>
        </p:nvSpPr>
        <p:spPr>
          <a:xfrm>
            <a:off x="1431382" y="2219816"/>
            <a:ext cx="1674186" cy="91388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Справочные данные КИС</a:t>
            </a:r>
            <a:r>
              <a:rPr lang="en-US" sz="1013" kern="0" dirty="0">
                <a:solidFill>
                  <a:prstClr val="black"/>
                </a:solidFill>
                <a:latin typeface="Calibri"/>
              </a:rPr>
              <a:t>: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514337">
              <a:defRPr/>
            </a:pPr>
            <a:r>
              <a:rPr lang="ru-RU" sz="1013" i="1" kern="0" dirty="0">
                <a:solidFill>
                  <a:prstClr val="white"/>
                </a:solidFill>
                <a:latin typeface="Calibri"/>
              </a:rPr>
              <a:t>Проекты, Договора,</a:t>
            </a:r>
          </a:p>
          <a:p>
            <a:pPr algn="ctr" defTabSz="514337">
              <a:defRPr/>
            </a:pPr>
            <a:r>
              <a:rPr lang="ru-RU" sz="1013" i="1" kern="0" dirty="0">
                <a:solidFill>
                  <a:prstClr val="white"/>
                </a:solidFill>
                <a:latin typeface="Calibri"/>
              </a:rPr>
              <a:t>Контрагенты,</a:t>
            </a:r>
          </a:p>
          <a:p>
            <a:pPr algn="ctr" defTabSz="514337">
              <a:defRPr/>
            </a:pPr>
            <a:r>
              <a:rPr lang="ru-RU" sz="1013" i="1" kern="0" dirty="0">
                <a:solidFill>
                  <a:prstClr val="white"/>
                </a:solidFill>
                <a:latin typeface="Calibri"/>
              </a:rPr>
              <a:t>Ценовые книги и т.д.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0E20709-3770-4909-AD77-3249581B2FC9}"/>
              </a:ext>
            </a:extLst>
          </p:cNvPr>
          <p:cNvSpPr/>
          <p:nvPr/>
        </p:nvSpPr>
        <p:spPr>
          <a:xfrm>
            <a:off x="1964293" y="3095915"/>
            <a:ext cx="675584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API</a:t>
            </a:r>
            <a:r>
              <a:rPr lang="ru-RU" sz="12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rgbClr val="44546A">
                    <a:lumMod val="50000"/>
                  </a:srgbClr>
                </a:solidFill>
                <a:latin typeface="Calibri"/>
              </a:rPr>
              <a:t>А0</a:t>
            </a:r>
            <a:endParaRPr lang="ru-RU" sz="900" kern="0" dirty="0">
              <a:solidFill>
                <a:srgbClr val="44546A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B945BF6-175E-4141-988A-AA5C95B31679}"/>
              </a:ext>
            </a:extLst>
          </p:cNvPr>
          <p:cNvCxnSpPr/>
          <p:nvPr/>
        </p:nvCxnSpPr>
        <p:spPr>
          <a:xfrm flipV="1">
            <a:off x="5103121" y="3945935"/>
            <a:ext cx="242697" cy="89309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94A49AF8-D19E-4BAB-9881-45572D64166D}"/>
              </a:ext>
            </a:extLst>
          </p:cNvPr>
          <p:cNvCxnSpPr>
            <a:endCxn id="24" idx="5"/>
          </p:cNvCxnSpPr>
          <p:nvPr/>
        </p:nvCxnSpPr>
        <p:spPr>
          <a:xfrm flipH="1" flipV="1">
            <a:off x="2540939" y="3387547"/>
            <a:ext cx="1282335" cy="553066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92EAA9-5AA6-4F48-91B9-20F8DF79E070}"/>
              </a:ext>
            </a:extLst>
          </p:cNvPr>
          <p:cNvSpPr txBox="1"/>
          <p:nvPr/>
        </p:nvSpPr>
        <p:spPr>
          <a:xfrm>
            <a:off x="2302088" y="3486032"/>
            <a:ext cx="1951591" cy="311752"/>
          </a:xfrm>
          <a:prstGeom prst="rect">
            <a:avLst/>
          </a:prstGeom>
          <a:solidFill>
            <a:srgbClr val="5B9BD5">
              <a:alpha val="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Сметная документация и документы по выполнению</a:t>
            </a:r>
          </a:p>
        </p:txBody>
      </p:sp>
      <p:sp>
        <p:nvSpPr>
          <p:cNvPr id="28" name="Двойная стрелка влево/вправо 39">
            <a:extLst>
              <a:ext uri="{FF2B5EF4-FFF2-40B4-BE49-F238E27FC236}">
                <a16:creationId xmlns:a16="http://schemas.microsoft.com/office/drawing/2014/main" xmlns="" id="{5D38CB61-B77E-44A2-BCB6-9268EB8B35E0}"/>
              </a:ext>
            </a:extLst>
          </p:cNvPr>
          <p:cNvSpPr/>
          <p:nvPr/>
        </p:nvSpPr>
        <p:spPr>
          <a:xfrm>
            <a:off x="3101627" y="2383007"/>
            <a:ext cx="263044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Двойная стрелка влево/вправо 40">
            <a:extLst>
              <a:ext uri="{FF2B5EF4-FFF2-40B4-BE49-F238E27FC236}">
                <a16:creationId xmlns:a16="http://schemas.microsoft.com/office/drawing/2014/main" xmlns="" id="{74F78BA6-D483-4F67-8F78-4BBB85E140B4}"/>
              </a:ext>
            </a:extLst>
          </p:cNvPr>
          <p:cNvSpPr/>
          <p:nvPr/>
        </p:nvSpPr>
        <p:spPr>
          <a:xfrm>
            <a:off x="5307053" y="2887269"/>
            <a:ext cx="425023" cy="56583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79A93067-0013-436F-9FA1-1DF1B5E25DCF}"/>
              </a:ext>
            </a:extLst>
          </p:cNvPr>
          <p:cNvCxnSpPr>
            <a:cxnSpLocks/>
            <a:stCxn id="22" idx="7"/>
          </p:cNvCxnSpPr>
          <p:nvPr/>
        </p:nvCxnSpPr>
        <p:spPr>
          <a:xfrm flipV="1">
            <a:off x="5770044" y="3266749"/>
            <a:ext cx="303130" cy="393127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7C7571C4-F002-4A85-BFB3-58C99D788DF5}"/>
              </a:ext>
            </a:extLst>
          </p:cNvPr>
          <p:cNvCxnSpPr/>
          <p:nvPr/>
        </p:nvCxnSpPr>
        <p:spPr>
          <a:xfrm>
            <a:off x="5631921" y="3958310"/>
            <a:ext cx="368941" cy="286059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579508B4-56B9-4269-932E-FD254510248E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5868981" y="3780674"/>
            <a:ext cx="370324" cy="63442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Скругленный прямоугольник 33">
            <a:extLst>
              <a:ext uri="{FF2B5EF4-FFF2-40B4-BE49-F238E27FC236}">
                <a16:creationId xmlns:a16="http://schemas.microsoft.com/office/drawing/2014/main" xmlns="" id="{7E42432B-D1D3-4407-9531-B0A1E076EA70}"/>
              </a:ext>
            </a:extLst>
          </p:cNvPr>
          <p:cNvSpPr/>
          <p:nvPr/>
        </p:nvSpPr>
        <p:spPr>
          <a:xfrm>
            <a:off x="6227198" y="2083967"/>
            <a:ext cx="1218509" cy="481818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algn="ctr" defTabSz="514337">
              <a:defRPr/>
            </a:pPr>
            <a:r>
              <a:rPr lang="ru-RU" sz="1013" kern="0" dirty="0">
                <a:solidFill>
                  <a:prstClr val="black"/>
                </a:solidFill>
                <a:latin typeface="Calibri"/>
              </a:rPr>
              <a:t>Система 3</a:t>
            </a:r>
            <a:r>
              <a:rPr lang="en-US" sz="1013" kern="0" dirty="0">
                <a:solidFill>
                  <a:prstClr val="black"/>
                </a:solidFill>
                <a:latin typeface="Calibri"/>
              </a:rPr>
              <a:t>D</a:t>
            </a:r>
            <a:r>
              <a:rPr lang="ru-RU" sz="1013" kern="0" dirty="0">
                <a:solidFill>
                  <a:prstClr val="black"/>
                </a:solidFill>
                <a:latin typeface="Calibri"/>
              </a:rPr>
              <a:t> – моделирования 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ru-RU" sz="1013" i="1" kern="0" dirty="0">
                <a:solidFill>
                  <a:prstClr val="white"/>
                </a:solidFill>
                <a:latin typeface="Calibri"/>
              </a:rPr>
              <a:t>Autodesk</a:t>
            </a:r>
            <a:r>
              <a:rPr lang="ru-RU" sz="1050" b="1" i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13" i="1" kern="0" dirty="0">
                <a:solidFill>
                  <a:prstClr val="white"/>
                </a:solidFill>
                <a:latin typeface="Calibri"/>
              </a:rPr>
              <a:t>Revit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34" name="Двойная стрелка влево/вправо 36">
            <a:extLst>
              <a:ext uri="{FF2B5EF4-FFF2-40B4-BE49-F238E27FC236}">
                <a16:creationId xmlns:a16="http://schemas.microsoft.com/office/drawing/2014/main" xmlns="" id="{428C7DCD-58C6-4721-904B-098E9C47042E}"/>
              </a:ext>
            </a:extLst>
          </p:cNvPr>
          <p:cNvSpPr/>
          <p:nvPr/>
        </p:nvSpPr>
        <p:spPr>
          <a:xfrm>
            <a:off x="5887344" y="2350435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algn="ctr" defTabSz="514337">
              <a:defRPr/>
            </a:pPr>
            <a:endParaRPr lang="ru-RU" sz="1013" kern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23D8A9A6-ABF3-4C6B-8E5F-9B698C2D53E6}"/>
              </a:ext>
            </a:extLst>
          </p:cNvPr>
          <p:cNvCxnSpPr>
            <a:cxnSpLocks/>
          </p:cNvCxnSpPr>
          <p:nvPr/>
        </p:nvCxnSpPr>
        <p:spPr>
          <a:xfrm flipV="1">
            <a:off x="7427924" y="2336250"/>
            <a:ext cx="804824" cy="1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36" name="Скругленный прямоугольник 43">
            <a:extLst>
              <a:ext uri="{FF2B5EF4-FFF2-40B4-BE49-F238E27FC236}">
                <a16:creationId xmlns:a16="http://schemas.microsoft.com/office/drawing/2014/main" xmlns="" id="{F7028B1A-622F-43BF-9748-4916658E6FAC}"/>
              </a:ext>
            </a:extLst>
          </p:cNvPr>
          <p:cNvSpPr/>
          <p:nvPr/>
        </p:nvSpPr>
        <p:spPr>
          <a:xfrm>
            <a:off x="7739048" y="3164254"/>
            <a:ext cx="972108" cy="41471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Гектор: </a:t>
            </a:r>
          </a:p>
          <a:p>
            <a:pPr>
              <a:defRPr/>
            </a:pPr>
            <a:r>
              <a:rPr lang="ru-RU" sz="1013" kern="0" dirty="0">
                <a:solidFill>
                  <a:prstClr val="white"/>
                </a:solidFill>
                <a:latin typeface="Calibri"/>
              </a:rPr>
              <a:t>5</a:t>
            </a:r>
            <a:r>
              <a:rPr lang="en-US" sz="1013" kern="0" dirty="0">
                <a:solidFill>
                  <a:prstClr val="white"/>
                </a:solidFill>
                <a:latin typeface="Calibri"/>
              </a:rPr>
              <a:t>D</a:t>
            </a:r>
            <a:r>
              <a:rPr lang="ru-RU" sz="1013" kern="0" dirty="0">
                <a:solidFill>
                  <a:prstClr val="white"/>
                </a:solidFill>
                <a:latin typeface="Calibri"/>
              </a:rPr>
              <a:t> - смета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745014EE-A67A-453A-AC26-1D55C28F8E92}"/>
              </a:ext>
            </a:extLst>
          </p:cNvPr>
          <p:cNvCxnSpPr/>
          <p:nvPr/>
        </p:nvCxnSpPr>
        <p:spPr>
          <a:xfrm>
            <a:off x="8225102" y="2332379"/>
            <a:ext cx="0" cy="83187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C5C0C0AE-1D4B-4EE1-B60D-54B723BCDDCD}"/>
              </a:ext>
            </a:extLst>
          </p:cNvPr>
          <p:cNvCxnSpPr/>
          <p:nvPr/>
        </p:nvCxnSpPr>
        <p:spPr>
          <a:xfrm>
            <a:off x="8225102" y="3563503"/>
            <a:ext cx="0" cy="168735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tailEnd type="arrow"/>
          </a:ln>
          <a:effectLst/>
        </p:spPr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AA0C6D7-138B-4A50-B1E7-31C15A62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19" y="4969096"/>
            <a:ext cx="1605915" cy="580319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CBB24F6F-4606-4B3B-AE26-B93272CE7908}"/>
              </a:ext>
            </a:extLst>
          </p:cNvPr>
          <p:cNvCxnSpPr>
            <a:cxnSpLocks/>
          </p:cNvCxnSpPr>
          <p:nvPr/>
        </p:nvCxnSpPr>
        <p:spPr>
          <a:xfrm flipH="1" flipV="1">
            <a:off x="2991534" y="5283114"/>
            <a:ext cx="5241215" cy="2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DA90FA92-F8AE-40D3-9115-5C78B124D02F}"/>
              </a:ext>
            </a:extLst>
          </p:cNvPr>
          <p:cNvCxnSpPr>
            <a:cxnSpLocks/>
          </p:cNvCxnSpPr>
          <p:nvPr/>
        </p:nvCxnSpPr>
        <p:spPr>
          <a:xfrm flipV="1">
            <a:off x="2141730" y="4563754"/>
            <a:ext cx="0" cy="366560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44" name="Скругленный прямоугольник 32">
            <a:extLst>
              <a:ext uri="{FF2B5EF4-FFF2-40B4-BE49-F238E27FC236}">
                <a16:creationId xmlns:a16="http://schemas.microsoft.com/office/drawing/2014/main" xmlns="" id="{DBFB47AA-173C-489D-9D1B-249678AC26CC}"/>
              </a:ext>
            </a:extLst>
          </p:cNvPr>
          <p:cNvSpPr/>
          <p:nvPr/>
        </p:nvSpPr>
        <p:spPr>
          <a:xfrm>
            <a:off x="4763999" y="3094555"/>
            <a:ext cx="725888" cy="413995"/>
          </a:xfrm>
          <a:prstGeom prst="roundRect">
            <a:avLst/>
          </a:prstGeom>
          <a:solidFill>
            <a:srgbClr val="5E140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PMAgent</a:t>
            </a: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33" grpId="0" animBg="1"/>
      <p:bldP spid="36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2777504"/>
            <a:ext cx="7886700" cy="9395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Кейс: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Учёт выполнения сметной документации по СМР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478" y="376753"/>
            <a:ext cx="8043044" cy="50405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7030A0"/>
                </a:solidFill>
              </a:rPr>
              <a:t>Модуль «Исполнение» Комплекса </a:t>
            </a:r>
            <a:r>
              <a:rPr lang="en-US" sz="3100" b="1" dirty="0">
                <a:solidFill>
                  <a:srgbClr val="7030A0"/>
                </a:solidFill>
              </a:rPr>
              <a:t>PMProgress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886700" cy="450349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Это </a:t>
            </a:r>
            <a: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Учётная система выполнения сметной документации</a:t>
            </a: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, </a:t>
            </a:r>
            <a:b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которая позволяет учитывать выполненные </a:t>
            </a:r>
            <a:r>
              <a:rPr lang="ru-RU" sz="2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объёмы </a:t>
            </a: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как в физическом, так и в стоимостном выражениях</a:t>
            </a:r>
            <a: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.</a:t>
            </a:r>
            <a:b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Модуль «Исполнение» позволяет сметчикам разнести выполненные объёмы по узлам учёта: </a:t>
            </a:r>
            <a:b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Выполнено, НЗП, ОЗВ, Чистая реализация, Реализация.</a:t>
            </a:r>
            <a:b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Объёмы на узлах учёта имеет свою стоимостную оценку (КС-2)</a:t>
            </a:r>
            <a:b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Модуль «Исполнение» позволяет отслеживать все этапы жизненного  цикла «Выполненные Объёмы месяца»:</a:t>
            </a:r>
            <a:b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План, Факт, Сторно (Снято), Факт с переносом, </a:t>
            </a:r>
            <a:r>
              <a:rPr lang="ru-RU" sz="20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Остатки</a:t>
            </a:r>
            <a:r>
              <a:rPr lang="ru-RU" sz="2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как в физическом, так и в стоимостном выражениях.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3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01" y="113284"/>
            <a:ext cx="9000999" cy="9952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Процесс организации учёта выполненных объёмов: </a:t>
            </a:r>
            <a:r>
              <a:rPr lang="ru-RU" sz="2800" b="1" i="1" dirty="0">
                <a:solidFill>
                  <a:srgbClr val="7030A0"/>
                </a:solidFill>
              </a:rPr>
              <a:t>выделение сметной документации на каждый дог</a:t>
            </a:r>
            <a:r>
              <a:rPr lang="ru-RU" sz="2400" b="1" i="1" dirty="0">
                <a:solidFill>
                  <a:srgbClr val="7030A0"/>
                </a:solidFill>
              </a:rPr>
              <a:t>овор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0960" y="2438759"/>
            <a:ext cx="2386427" cy="3772865"/>
          </a:xfrm>
          <a:prstGeom prst="roundRect">
            <a:avLst/>
          </a:prstGeom>
          <a:solidFill>
            <a:schemeClr val="accent1">
              <a:lumMod val="90000"/>
              <a:alpha val="1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grpSp>
        <p:nvGrpSpPr>
          <p:cNvPr id="17" name="Группа 23"/>
          <p:cNvGrpSpPr>
            <a:grpSpLocks/>
          </p:cNvGrpSpPr>
          <p:nvPr/>
        </p:nvGrpSpPr>
        <p:grpSpPr bwMode="auto">
          <a:xfrm>
            <a:off x="1325146" y="2700378"/>
            <a:ext cx="1685218" cy="3157539"/>
            <a:chOff x="5143504" y="2803530"/>
            <a:chExt cx="1022782" cy="1230632"/>
          </a:xfrm>
        </p:grpSpPr>
        <p:pic>
          <p:nvPicPr>
            <p:cNvPr id="18" name="Picture 6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2803530"/>
              <a:ext cx="737030" cy="9583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7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2928934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8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56" y="3071810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1" name="TextBox 45"/>
          <p:cNvSpPr txBox="1">
            <a:spLocks noChangeArrowheads="1"/>
          </p:cNvSpPr>
          <p:nvPr/>
        </p:nvSpPr>
        <p:spPr bwMode="auto">
          <a:xfrm>
            <a:off x="1265158" y="1626335"/>
            <a:ext cx="212819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1. Заказчик передаёт сметы ГП, </a:t>
            </a:r>
            <a:r>
              <a:rPr lang="ru-RU" sz="105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регистрация сметной документации у ГП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94172" y="1715181"/>
            <a:ext cx="1996268" cy="4496443"/>
          </a:xfrm>
          <a:prstGeom prst="roundRect">
            <a:avLst/>
          </a:prstGeom>
          <a:solidFill>
            <a:schemeClr val="accent1">
              <a:lumMod val="90000"/>
              <a:alpha val="1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24" y="2438760"/>
            <a:ext cx="2386427" cy="2318006"/>
          </a:xfrm>
          <a:prstGeom prst="rect">
            <a:avLst/>
          </a:prstGeom>
        </p:spPr>
      </p:pic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459309" y="1626335"/>
            <a:ext cx="2142488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5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2. ГП заключает </a:t>
            </a:r>
            <a:r>
              <a:rPr lang="ru-RU" sz="1575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подрядные договоры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97980" y="2334393"/>
            <a:ext cx="2056844" cy="3862745"/>
          </a:xfrm>
          <a:prstGeom prst="roundRect">
            <a:avLst/>
          </a:prstGeom>
          <a:solidFill>
            <a:schemeClr val="accent1">
              <a:lumMod val="90000"/>
              <a:alpha val="1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5777317" y="1610215"/>
            <a:ext cx="21915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5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3. ГП выделяет сметы под каждый договор 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(смета делится, строка делится)</a:t>
            </a:r>
          </a:p>
        </p:txBody>
      </p:sp>
      <p:grpSp>
        <p:nvGrpSpPr>
          <p:cNvPr id="27" name="Группа 23"/>
          <p:cNvGrpSpPr>
            <a:grpSpLocks/>
          </p:cNvGrpSpPr>
          <p:nvPr/>
        </p:nvGrpSpPr>
        <p:grpSpPr bwMode="auto">
          <a:xfrm>
            <a:off x="6218462" y="2422563"/>
            <a:ext cx="670973" cy="1207923"/>
            <a:chOff x="5143504" y="2803530"/>
            <a:chExt cx="1022782" cy="1230632"/>
          </a:xfrm>
        </p:grpSpPr>
        <p:pic>
          <p:nvPicPr>
            <p:cNvPr id="28" name="Picture 6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2803530"/>
              <a:ext cx="737030" cy="9583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" name="Picture 7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2928934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" name="Picture 8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56" y="3071810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727484" y="2725074"/>
            <a:ext cx="977747" cy="701953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567000">
              <a:defRPr/>
            </a:pPr>
            <a:r>
              <a:rPr lang="ru-RU" sz="1350" dirty="0">
                <a:solidFill>
                  <a:srgbClr val="FF9900"/>
                </a:solidFill>
                <a:latin typeface="Calibri" pitchFamily="34" charset="0"/>
              </a:rPr>
              <a:t>Договор 1</a:t>
            </a:r>
          </a:p>
          <a:p>
            <a:pPr algn="ctr" defTabSz="567000">
              <a:defRPr/>
            </a:pPr>
            <a:r>
              <a:rPr lang="ru-RU" sz="825" dirty="0">
                <a:solidFill>
                  <a:srgbClr val="FF9900"/>
                </a:solidFill>
                <a:latin typeface="Calibri" pitchFamily="34" charset="0"/>
              </a:rPr>
              <a:t>с транзитным исполнителем  </a:t>
            </a:r>
          </a:p>
        </p:txBody>
      </p:sp>
      <p:grpSp>
        <p:nvGrpSpPr>
          <p:cNvPr id="32" name="Группа 23"/>
          <p:cNvGrpSpPr>
            <a:grpSpLocks/>
          </p:cNvGrpSpPr>
          <p:nvPr/>
        </p:nvGrpSpPr>
        <p:grpSpPr bwMode="auto">
          <a:xfrm>
            <a:off x="7143645" y="3577250"/>
            <a:ext cx="664917" cy="1231915"/>
            <a:chOff x="5143504" y="2803530"/>
            <a:chExt cx="1022782" cy="1230632"/>
          </a:xfrm>
        </p:grpSpPr>
        <p:pic>
          <p:nvPicPr>
            <p:cNvPr id="33" name="Picture 6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2803530"/>
              <a:ext cx="737030" cy="9583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7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2928934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8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56" y="3071810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6232358" y="3892506"/>
            <a:ext cx="977747" cy="649411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rgbClr val="FF9900"/>
                </a:solidFill>
                <a:latin typeface="Calibri" pitchFamily="34" charset="0"/>
              </a:rPr>
              <a:t>Договор 2</a:t>
            </a:r>
          </a:p>
          <a:p>
            <a:pPr algn="ctr">
              <a:defRPr/>
            </a:pPr>
            <a:r>
              <a:rPr lang="ru-RU" sz="825" dirty="0">
                <a:solidFill>
                  <a:srgbClr val="FF9900"/>
                </a:solidFill>
                <a:latin typeface="Calibri" pitchFamily="34" charset="0"/>
              </a:rPr>
              <a:t>  с транзитным исполнителем  </a:t>
            </a:r>
          </a:p>
        </p:txBody>
      </p:sp>
      <p:grpSp>
        <p:nvGrpSpPr>
          <p:cNvPr id="37" name="Группа 23"/>
          <p:cNvGrpSpPr>
            <a:grpSpLocks/>
          </p:cNvGrpSpPr>
          <p:nvPr/>
        </p:nvGrpSpPr>
        <p:grpSpPr bwMode="auto">
          <a:xfrm>
            <a:off x="6222961" y="4809165"/>
            <a:ext cx="700128" cy="1246388"/>
            <a:chOff x="5143504" y="2803530"/>
            <a:chExt cx="1022782" cy="1230632"/>
          </a:xfrm>
        </p:grpSpPr>
        <p:pic>
          <p:nvPicPr>
            <p:cNvPr id="38" name="Picture 6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2803530"/>
              <a:ext cx="737030" cy="9583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" name="Picture 7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2928934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" name="Picture 8" descr="l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56" y="3071810"/>
              <a:ext cx="737030" cy="96235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6747656" y="5192662"/>
            <a:ext cx="977747" cy="824139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rgbClr val="FF9900"/>
                </a:solidFill>
                <a:latin typeface="Calibri" pitchFamily="34" charset="0"/>
              </a:rPr>
              <a:t>Договор 3  </a:t>
            </a:r>
            <a:r>
              <a:rPr lang="ru-RU" sz="825" dirty="0">
                <a:solidFill>
                  <a:srgbClr val="FF9900"/>
                </a:solidFill>
                <a:latin typeface="Calibri" pitchFamily="34" charset="0"/>
              </a:rPr>
              <a:t>с конечным исполнителем  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4454575" y="4880749"/>
            <a:ext cx="977747" cy="701953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fr-FR"/>
            </a:defPPr>
            <a:lvl1pPr algn="ctr">
              <a:defRPr>
                <a:solidFill>
                  <a:srgbClr val="FF9900"/>
                </a:solidFill>
                <a:latin typeface="Calibri" pitchFamily="34" charset="0"/>
                <a:cs typeface="+mn-cs"/>
              </a:defRPr>
            </a:lvl1pPr>
          </a:lstStyle>
          <a:p>
            <a:r>
              <a:rPr lang="ru-RU" sz="1350" dirty="0"/>
              <a:t>Структура договоров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71301D-0301-4624-962A-68DAC9506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45" y="2212437"/>
            <a:ext cx="8156059" cy="39440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D08E4E-9A53-46F2-95D9-A022973A8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29850"/>
            <a:ext cx="9001000" cy="29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26" grpId="0"/>
      <p:bldP spid="31" grpId="0" animBg="1"/>
      <p:bldP spid="36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5050"/>
            <a:ext cx="828092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Процесс организации учёта выполненных работ: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учет объёмов по каждому договору, как в физическом, так и в стоимостном выражениях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5"/>
          <p:cNvSpPr/>
          <p:nvPr/>
        </p:nvSpPr>
        <p:spPr>
          <a:xfrm>
            <a:off x="591184" y="1772817"/>
            <a:ext cx="2308495" cy="3842091"/>
          </a:xfrm>
          <a:prstGeom prst="roundRect">
            <a:avLst/>
          </a:prstGeom>
          <a:solidFill>
            <a:schemeClr val="accent1">
              <a:lumMod val="90000"/>
              <a:alpha val="1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Для Договора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 конечным исполнителем</a:t>
            </a:r>
          </a:p>
          <a:p>
            <a:pPr algn="ctr">
              <a:defRPr/>
            </a:pPr>
            <a:endParaRPr lang="ru-RU" sz="15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4. Учет «физики» выполненных объёмов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по узлам учета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(по договорам с конечным исполнителем)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F950B7-1B55-40BE-86CF-EAE4BCDD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7" y="1888533"/>
            <a:ext cx="8128997" cy="43733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63997" y="1772816"/>
            <a:ext cx="2461620" cy="3842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Для Договора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 конечным исполнителем</a:t>
            </a:r>
          </a:p>
          <a:p>
            <a:pPr algn="ctr">
              <a:defRPr/>
            </a:pPr>
            <a:endParaRPr lang="ru-RU" sz="15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5. Стоимостная оценка объемов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в разрезе узлов учёта (КС-2 по договорам с конечным исполнителем)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AAE5F8-65A4-4702-8B49-B2FB5974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34" y="2013860"/>
            <a:ext cx="8543527" cy="41226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85F74C-FDAD-4C20-A7FE-E71827D70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9" y="1936557"/>
            <a:ext cx="8300970" cy="43720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279403-BF12-435D-84D5-C8122997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86" y="2042502"/>
            <a:ext cx="8093909" cy="4246393"/>
          </a:xfrm>
          <a:prstGeom prst="rect">
            <a:avLst/>
          </a:prstGeom>
        </p:spPr>
      </p:pic>
      <p:sp>
        <p:nvSpPr>
          <p:cNvPr id="7" name="Скругленный прямоугольник 5"/>
          <p:cNvSpPr/>
          <p:nvPr/>
        </p:nvSpPr>
        <p:spPr>
          <a:xfrm>
            <a:off x="5893830" y="1772817"/>
            <a:ext cx="2907522" cy="3842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bg1"/>
            </a:solidFill>
          </a:ln>
          <a:effectLst>
            <a:outerShdw blurRad="127000" dir="3120000" sx="103000" sy="103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Для Договора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 транзитным исполнителем</a:t>
            </a:r>
          </a:p>
          <a:p>
            <a:pPr algn="ctr">
              <a:defRPr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6. На основе КС-2 дочерних договоров автоматическое формирование КС-2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по Договору с транзитным исполнителем,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с назначением начислений и концевиков</a:t>
            </a:r>
          </a:p>
        </p:txBody>
      </p:sp>
    </p:spTree>
    <p:extLst>
      <p:ext uri="{BB962C8B-B14F-4D97-AF65-F5344CB8AC3E}">
        <p14:creationId xmlns:p14="http://schemas.microsoft.com/office/powerpoint/2010/main" val="7113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701377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7030A0"/>
                </a:solidFill>
              </a:rPr>
              <a:t>Задачи, которые можно решать с помощью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модуля «Исполнение»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61764" y="1484784"/>
            <a:ext cx="7886700" cy="4320480"/>
          </a:xfrm>
        </p:spPr>
        <p:txBody>
          <a:bodyPr>
            <a:normAutofit fontScale="92500" lnSpcReduction="20000"/>
          </a:bodyPr>
          <a:lstStyle/>
          <a:p>
            <a:pPr marL="257175" indent="-257175" algn="l">
              <a:buAutoNum type="arabicPeriod"/>
            </a:pPr>
            <a:r>
              <a:rPr lang="ru-RU" sz="2000" dirty="0"/>
              <a:t>Позволяет на каждый договор сформировать свой комплект сметной документации</a:t>
            </a:r>
          </a:p>
          <a:p>
            <a:pPr marL="257175" indent="-257175" algn="l">
              <a:buAutoNum type="arabicPeriod"/>
            </a:pPr>
            <a:r>
              <a:rPr lang="ru-RU" sz="2000" dirty="0" smtClean="0"/>
              <a:t>Позволяет </a:t>
            </a:r>
            <a:r>
              <a:rPr lang="ru-RU" sz="2000" dirty="0"/>
              <a:t>учитывать все манипуляции с объёмами в отчётном </a:t>
            </a:r>
            <a:r>
              <a:rPr lang="ru-RU" sz="2000" dirty="0" smtClean="0"/>
              <a:t>месяце </a:t>
            </a:r>
            <a:r>
              <a:rPr lang="ru-RU" sz="2000" dirty="0"/>
              <a:t>как в физическом так и в стоимостном выражении</a:t>
            </a:r>
          </a:p>
          <a:p>
            <a:pPr marL="257175" indent="-257175" algn="l">
              <a:buAutoNum type="arabicPeriod"/>
            </a:pPr>
            <a:r>
              <a:rPr lang="ru-RU" sz="2000" dirty="0"/>
              <a:t>Поддерживает процесс расторжения договоров с переносом остатков или выполнения</a:t>
            </a:r>
          </a:p>
          <a:p>
            <a:pPr marL="257175" indent="-257175" algn="l">
              <a:buAutoNum type="arabicPeriod"/>
            </a:pPr>
            <a:r>
              <a:rPr lang="ru-RU" sz="2000" dirty="0"/>
              <a:t>Позволяет планировать объёмы выполнения </a:t>
            </a:r>
            <a:r>
              <a:rPr lang="ru-RU" sz="2000" dirty="0" smtClean="0"/>
              <a:t>работ </a:t>
            </a:r>
            <a:r>
              <a:rPr lang="ru-RU" sz="2000" dirty="0"/>
              <a:t>как в физическом выражении, так и стоимостном выражении будущих периодов (месяц, квартал, …).</a:t>
            </a:r>
          </a:p>
          <a:p>
            <a:pPr marL="257175" indent="-257175" algn="l">
              <a:buAutoNum type="arabicPeriod"/>
            </a:pPr>
            <a:r>
              <a:rPr lang="ru-RU" sz="2000" dirty="0"/>
              <a:t>Позволяет рассчитывать остатки на различные временные периоды с учётом плановых и фактических </a:t>
            </a:r>
            <a:r>
              <a:rPr lang="ru-RU" sz="2000" dirty="0" smtClean="0"/>
              <a:t>данных </a:t>
            </a:r>
            <a:r>
              <a:rPr lang="ru-RU" sz="2000" dirty="0"/>
              <a:t>с пересчётом в нужный уровень цен</a:t>
            </a:r>
          </a:p>
          <a:p>
            <a:pPr marL="257175" indent="-257175" algn="l">
              <a:buAutoNum type="arabicPeriod"/>
            </a:pPr>
            <a:r>
              <a:rPr lang="ru-RU" sz="2000" dirty="0"/>
              <a:t>Физические объёмы могут поступать из учётной системы компании, а </a:t>
            </a:r>
            <a:r>
              <a:rPr lang="ru-RU" sz="2100" dirty="0"/>
              <a:t>в модуле может формироваться их стоимость с последующей </a:t>
            </a:r>
            <a:r>
              <a:rPr lang="ru-RU" sz="2000" dirty="0"/>
              <a:t>передачей в учётную систему компани</a:t>
            </a:r>
            <a:r>
              <a:rPr lang="ru-RU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4941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20130522 Шаблон презентации</Template>
  <TotalTime>9704</TotalTime>
  <Words>811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Constantia</vt:lpstr>
      <vt:lpstr>Corbel</vt:lpstr>
      <vt:lpstr>Courier New</vt:lpstr>
      <vt:lpstr>Tahoma</vt:lpstr>
      <vt:lpstr>Times New Roman</vt:lpstr>
      <vt:lpstr>Wingdings</vt:lpstr>
      <vt:lpstr>Wingdings 2</vt:lpstr>
      <vt:lpstr>20130522 Шаблон презентации</vt:lpstr>
      <vt:lpstr>1_20130522 Шаблон презентации</vt:lpstr>
      <vt:lpstr>HDOfficeLightV0</vt:lpstr>
      <vt:lpstr>1_HDOfficeLightV0</vt:lpstr>
      <vt:lpstr>2_HDOfficeLightV0</vt:lpstr>
      <vt:lpstr>3_HDOfficeLightV0</vt:lpstr>
      <vt:lpstr>Параллакс</vt:lpstr>
      <vt:lpstr>Презентация PowerPoint</vt:lpstr>
      <vt:lpstr>Использование ПП Компании ИнфоСтрой </vt:lpstr>
      <vt:lpstr>Презентация PowerPoint</vt:lpstr>
      <vt:lpstr>Презентация PowerPoint</vt:lpstr>
      <vt:lpstr>Презентация PowerPoint</vt:lpstr>
      <vt:lpstr> Модуль «Исполнение» Комплекса PMProgress</vt:lpstr>
      <vt:lpstr>Процесс организации учёта выполненных объёмов: выделение сметной документации на каждый договор</vt:lpstr>
      <vt:lpstr>Процесс организации учёта выполненных работ:  учет объёмов по каждому договору, как в физическом, так и в стоимостном выражениях</vt:lpstr>
      <vt:lpstr>Задачи, которые можно решать с помощью  модуля «Исполнение»</vt:lpstr>
      <vt:lpstr>Презентация PowerPoint</vt:lpstr>
      <vt:lpstr>С чего всё  начиналось… Требование!</vt:lpstr>
      <vt:lpstr>Процесс планирования трудозатрат  на основе Базы нормативов</vt:lpstr>
      <vt:lpstr>Вариант 1: Шаблоны частей Проекта</vt:lpstr>
      <vt:lpstr>Вариант 1: Шаблоны Анкет</vt:lpstr>
      <vt:lpstr>Вариант 2: Проекты Эталоны, модели</vt:lpstr>
      <vt:lpstr>Основа шаблонов, моделей: ППД (ЭПД)</vt:lpstr>
      <vt:lpstr>Процесс планирования трудозатрат  формирование Проекта на ПИР</vt:lpstr>
      <vt:lpstr>Реализация решения. Формирование графика проектирования  Заполненная Анкета и сформированный Проект стадии 2</vt:lpstr>
      <vt:lpstr>Процесс сбора фактических трудозатрат,  анализ и актуализация</vt:lpstr>
      <vt:lpstr>Процесс сбора фактических трудозатрат,  анализ и актуализация</vt:lpstr>
      <vt:lpstr>Анализ факта, подготовка данных для Проекта эталона</vt:lpstr>
      <vt:lpstr>Вариант 2: Проекты Эталоны, модели</vt:lpstr>
      <vt:lpstr>Спасибо за внимание!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Vitaly Fedorov</dc:creator>
  <cp:lastModifiedBy>Романов Геннадий Владимирович</cp:lastModifiedBy>
  <cp:revision>315</cp:revision>
  <cp:lastPrinted>2016-03-21T12:17:30Z</cp:lastPrinted>
  <dcterms:created xsi:type="dcterms:W3CDTF">2013-07-24T13:14:42Z</dcterms:created>
  <dcterms:modified xsi:type="dcterms:W3CDTF">2019-03-01T08:13:38Z</dcterms:modified>
</cp:coreProperties>
</file>